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2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6600CC"/>
    <a:srgbClr val="00FFCC"/>
    <a:srgbClr val="00CC99"/>
    <a:srgbClr val="9900FF"/>
    <a:srgbClr val="FFCCFF"/>
    <a:srgbClr val="0000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4" autoAdjust="0"/>
  </p:normalViewPr>
  <p:slideViewPr>
    <p:cSldViewPr>
      <p:cViewPr varScale="1">
        <p:scale>
          <a:sx n="76" d="100"/>
          <a:sy n="76" d="100"/>
        </p:scale>
        <p:origin x="-90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84"/>
    </p:cViewPr>
  </p:sorterViewPr>
  <p:notesViewPr>
    <p:cSldViewPr>
      <p:cViewPr varScale="1">
        <p:scale>
          <a:sx n="25" d="100"/>
          <a:sy n="25" d="100"/>
        </p:scale>
        <p:origin x="-124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title>
      <c:tx>
        <c:rich>
          <a:bodyPr/>
          <a:lstStyle/>
          <a:p>
            <a:pPr>
              <a:defRPr/>
            </a:pPr>
            <a:r>
              <a:rPr lang="en-AU"/>
              <a:t>10 Day Package Tours  - Overseas</a:t>
            </a:r>
          </a:p>
        </c:rich>
      </c:tx>
      <c:layout>
        <c:manualLayout>
          <c:xMode val="edge"/>
          <c:yMode val="edge"/>
          <c:x val="0.21836228287841197"/>
          <c:y val="2.0224719101123601E-2"/>
        </c:manualLayout>
      </c:layout>
    </c:title>
    <c:view3D>
      <c:rotX val="10"/>
      <c:hPercent val="39"/>
      <c:depthPercent val="100"/>
      <c:rAngAx val="1"/>
    </c:view3D>
    <c:plotArea>
      <c:layout>
        <c:manualLayout>
          <c:layoutTarget val="inner"/>
          <c:xMode val="edge"/>
          <c:yMode val="edge"/>
          <c:x val="0.15136476426799012"/>
          <c:y val="0.202247191011236"/>
          <c:w val="0.83250620347394544"/>
          <c:h val="0.56404494382022463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Whirl Wind</c:v>
                </c:pt>
              </c:strCache>
            </c:strRef>
          </c:tx>
          <c:cat>
            <c:numRef>
              <c:f>Sheet1!$B$1:$D$1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1997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1000</c:v>
                </c:pt>
                <c:pt idx="1">
                  <c:v>1200</c:v>
                </c:pt>
                <c:pt idx="2">
                  <c:v>1500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Other leading Travel Centre</c:v>
                </c:pt>
              </c:strCache>
            </c:strRef>
          </c:tx>
          <c:cat>
            <c:numRef>
              <c:f>Sheet1!$B$1:$D$1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1997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1100</c:v>
                </c:pt>
                <c:pt idx="1">
                  <c:v>1500</c:v>
                </c:pt>
                <c:pt idx="2">
                  <c:v>2000</c:v>
                </c:pt>
              </c:numCache>
            </c:numRef>
          </c:val>
        </c:ser>
        <c:gapDepth val="0"/>
        <c:shape val="cylinder"/>
        <c:axId val="59422976"/>
        <c:axId val="59602048"/>
        <c:axId val="0"/>
      </c:bar3DChart>
      <c:catAx>
        <c:axId val="59422976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59602048"/>
        <c:crosses val="autoZero"/>
        <c:auto val="1"/>
        <c:lblAlgn val="ctr"/>
        <c:lblOffset val="100"/>
        <c:tickLblSkip val="1"/>
        <c:tickMarkSkip val="1"/>
      </c:catAx>
      <c:valAx>
        <c:axId val="596020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Average cost</a:t>
                </a:r>
              </a:p>
            </c:rich>
          </c:tx>
          <c:layout>
            <c:manualLayout>
              <c:xMode val="edge"/>
              <c:yMode val="edge"/>
              <c:x val="4.2183622828784129E-2"/>
              <c:y val="0.32134831460674163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59422976"/>
        <c:crosses val="autoZero"/>
        <c:crossBetween val="between"/>
        <c:majorUnit val="250"/>
      </c:valAx>
    </c:plotArea>
    <c:legend>
      <c:legendPos val="b"/>
      <c:layout>
        <c:manualLayout>
          <c:xMode val="edge"/>
          <c:yMode val="edge"/>
          <c:x val="0.19878648745638303"/>
          <c:y val="0.88539331450322778"/>
          <c:w val="0.60545905707196035"/>
          <c:h val="8.5393258426966281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BCFBAF-5EEB-40AF-B20F-00356720719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7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6A8BF40-263E-4CD0-A407-3269BC6CA7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726D70-602D-4A29-AB64-10BA0E3BE544}" type="slidenum">
              <a:rPr lang="en-AU" smtClean="0"/>
              <a:pPr/>
              <a:t>1</a:t>
            </a:fld>
            <a:endParaRPr lang="en-AU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0F5E38-B31A-46F5-AA42-1BC259CC148A}" type="slidenum">
              <a:rPr lang="en-AU" smtClean="0"/>
              <a:pPr/>
              <a:t>6</a:t>
            </a:fld>
            <a:endParaRPr lang="en-AU" smtClean="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55260-2CA4-4B64-A9D6-28370F8EC8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DB74CE-3385-4F50-8F3C-DE0E5B2EF4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869FA-F022-4DA5-AA62-0A2F5EC93A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444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962400"/>
          </a:xfrm>
        </p:spPr>
        <p:txBody>
          <a:bodyPr>
            <a:normAutofit/>
          </a:bodyPr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444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962400"/>
          </a:xfrm>
        </p:spPr>
        <p:txBody>
          <a:bodyPr>
            <a:normAutofit/>
          </a:bodyPr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444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3962400"/>
          </a:xfrm>
        </p:spPr>
        <p:txBody>
          <a:bodyPr>
            <a:normAutofit/>
          </a:bodyPr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444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3962400"/>
          </a:xfrm>
        </p:spPr>
        <p:txBody>
          <a:bodyPr>
            <a:normAutofit/>
          </a:bodyPr>
          <a:lstStyle/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alphaModFix amt="58000"/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t="60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3ED13-79C1-4FAF-84AD-4B6C04B03C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0E08DE-B48D-4273-8FB6-F95ECDC22E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21802-019F-4F8B-93D1-46CFF11938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17573-601F-48BE-B9B1-31F20AF126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BDCA8-C3FA-4643-A7F9-E957F40104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82BBF-E07D-451C-8642-212C0AE77A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FB698-D649-49D7-8C31-55711A799F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1AD1AA0D-F5EC-491E-934B-A88836890F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E8F4FB7E-5225-419C-8D7B-1DA4D874AAA7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 userDrawn="1"/>
        </p:nvSpPr>
        <p:spPr bwMode="auto">
          <a:xfrm>
            <a:off x="6786578" y="6143644"/>
            <a:ext cx="21288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endParaRPr lang="en-AU" sz="2000" b="1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 algn="ctr">
              <a:defRPr/>
            </a:pPr>
            <a:r>
              <a:rPr lang="en-A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</a:rPr>
              <a:t>Established since 1978</a:t>
            </a:r>
            <a:endParaRPr lang="en-AU" sz="1600" b="1" dirty="0">
              <a:solidFill>
                <a:schemeClr val="tx1"/>
              </a:solidFill>
              <a:effectDag name="">
                <a:cont type="tree" name="">
                  <a:effect ref="fillLine"/>
                  <a:outerShdw dist="38100" dir="13500000" algn="br">
                    <a:srgbClr val="000000"/>
                  </a:outerShdw>
                </a:cont>
                <a:cont type="tree" name="">
                  <a:effect ref="fillLine"/>
                  <a:outerShdw dist="38100" dir="2700000" algn="tl">
                    <a:srgbClr val="000000"/>
                  </a:outerShdw>
                </a:cont>
                <a:effect ref="fillLine"/>
              </a:effectDag>
              <a:latin typeface="+mn-lt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7143768" y="5000636"/>
            <a:ext cx="1571637" cy="1447800"/>
            <a:chOff x="4143372" y="3429000"/>
            <a:chExt cx="1571637" cy="1447800"/>
          </a:xfrm>
        </p:grpSpPr>
        <p:pic>
          <p:nvPicPr>
            <p:cNvPr id="16" name="Picture 15" descr="globe+australia.bmp"/>
            <p:cNvPicPr>
              <a:picLocks noChangeAspect="1"/>
            </p:cNvPicPr>
            <p:nvPr userDrawn="1"/>
          </p:nvPicPr>
          <p:blipFill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3429001"/>
              <a:ext cx="1571636" cy="1228734"/>
            </a:xfrm>
            <a:prstGeom prst="rect">
              <a:avLst/>
            </a:prstGeom>
          </p:spPr>
        </p:pic>
        <p:sp>
          <p:nvSpPr>
            <p:cNvPr id="17" name="WordArt 26"/>
            <p:cNvSpPr>
              <a:spLocks noChangeArrowheads="1" noChangeShapeType="1" noTextEdit="1"/>
            </p:cNvSpPr>
            <p:nvPr userDrawn="1"/>
          </p:nvSpPr>
          <p:spPr bwMode="auto">
            <a:xfrm>
              <a:off x="4143372" y="3429000"/>
              <a:ext cx="1571625" cy="1447800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AU" sz="3600" b="1" kern="10" cap="all" spc="0" dirty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Black"/>
                </a:rPr>
                <a:t>Whirl Wind Travel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</p:sldLayoutIdLst>
  <p:transition>
    <p:pu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sz="8000" dirty="0" smtClean="0">
                <a:solidFill>
                  <a:schemeClr val="tx1"/>
                </a:solidFill>
                <a:effectDag name="">
                  <a:cont type="tree" name="">
                    <a:effect ref="fillLine"/>
                    <a:outerShdw dist="38100" dir="13500000" algn="br">
                      <a:srgbClr val="000000"/>
                    </a:outerShdw>
                  </a:cont>
                  <a:cont type="tree" name="">
                    <a:effect ref="fillLine"/>
                    <a:outerShdw dist="38100" dir="2700000" algn="tl">
                      <a:srgbClr val="000000"/>
                    </a:outerShdw>
                  </a:cont>
                  <a:effect ref="fillLine"/>
                </a:effectDag>
              </a:rPr>
              <a:t>Whirl Wind Travel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142844" y="5286389"/>
            <a:ext cx="878687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AU" sz="4400" b="1" dirty="0">
                <a:solidFill>
                  <a:schemeClr val="bg1"/>
                </a:solidFill>
              </a:rPr>
              <a:t>Will Windier</a:t>
            </a:r>
          </a:p>
          <a:p>
            <a:pPr algn="ctr"/>
            <a:r>
              <a:rPr lang="en-AU" sz="4400" b="1" dirty="0">
                <a:solidFill>
                  <a:schemeClr val="bg1"/>
                </a:solidFill>
              </a:rPr>
              <a:t>Travel Consultant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24625" y="142852"/>
            <a:ext cx="26193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Bon Voyage!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685800" y="2020888"/>
          <a:ext cx="3810000" cy="3883025"/>
        </p:xfrm>
        <a:graphic>
          <a:graphicData uri="http://schemas.openxmlformats.org/presentationml/2006/ole">
            <p:oleObj spid="_x0000_s4098" name="Clip" r:id="rId3" imgW="8168400" imgH="8322840" progId="MS_ClipArt_Gallery.2">
              <p:embed/>
            </p:oleObj>
          </a:graphicData>
        </a:graphic>
      </p:graphicFrame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AU" sz="3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Don’t forget to ask our friendly staff about this  months special discount package</a:t>
            </a:r>
            <a:r>
              <a:rPr lang="en-AU" sz="3600" smtClean="0"/>
              <a:t>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Exclusive Package Deals</a:t>
            </a:r>
            <a:endParaRPr lang="en-AU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774823"/>
          <a:ext cx="8229600" cy="279718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4114800"/>
                <a:gridCol w="4114800"/>
              </a:tblGrid>
              <a:tr h="559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3600" dirty="0"/>
                        <a:t>Package</a:t>
                      </a:r>
                      <a:endParaRPr lang="en-AU" sz="36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3600" dirty="0"/>
                        <a:t>No of Days</a:t>
                      </a:r>
                      <a:endParaRPr lang="en-AU" sz="36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/>
                </a:tc>
              </a:tr>
              <a:tr h="559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dirty="0"/>
                        <a:t>Beautiful Gardens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/>
                        <a:t>10-20</a:t>
                      </a:r>
                    </a:p>
                  </a:txBody>
                  <a:tcPr marL="68580" marR="68580" marT="0" marB="0"/>
                </a:tc>
              </a:tr>
              <a:tr h="559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dirty="0"/>
                        <a:t>Backpacking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dirty="0"/>
                        <a:t>10-15</a:t>
                      </a:r>
                    </a:p>
                  </a:txBody>
                  <a:tcPr marL="68580" marR="68580" marT="0" marB="0"/>
                </a:tc>
              </a:tr>
              <a:tr h="559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dirty="0"/>
                        <a:t>Adventure Holidays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/>
                        <a:t>5-30</a:t>
                      </a:r>
                    </a:p>
                  </a:txBody>
                  <a:tcPr marL="68580" marR="68580" marT="0" marB="0"/>
                </a:tc>
              </a:tr>
              <a:tr h="559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dirty="0"/>
                        <a:t>Comfortable Cruising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dirty="0"/>
                        <a:t>10-60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Beautiful Gardens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Seeing Australia through Nature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Gardens of Europe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Gardening USA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Desert Gardens of the world</a:t>
            </a:r>
          </a:p>
        </p:txBody>
      </p:sp>
    </p:spTree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Backpacking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Youth Hostel Association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University Billeting 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Group backpacking through the outback</a:t>
            </a:r>
          </a:p>
        </p:txBody>
      </p:sp>
    </p:spTree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Adventure Holidays</a:t>
            </a:r>
          </a:p>
        </p:txBody>
      </p:sp>
      <p:sp>
        <p:nvSpPr>
          <p:cNvPr id="24578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White water rafting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The Ultimate thrill holiday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Rock climbing 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Sunning and Diving</a:t>
            </a:r>
          </a:p>
        </p:txBody>
      </p:sp>
    </p:spTree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Comfortable Cruising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Luxury Alaska Nights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Circumnavigating the globe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Around Australia in 50 days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Islands</a:t>
            </a:r>
          </a:p>
        </p:txBody>
      </p:sp>
    </p:spTree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Why Whirl Wind?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Established since 1975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Unique &amp; exciting packages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Friendly, enthusiastic staff</a:t>
            </a:r>
          </a:p>
          <a:p>
            <a:pPr>
              <a:lnSpc>
                <a:spcPct val="150000"/>
              </a:lnSpc>
            </a:pPr>
            <a:endParaRPr lang="en-AU" dirty="0" smtClean="0"/>
          </a:p>
        </p:txBody>
      </p:sp>
    </p:spTree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Compare the price</a:t>
            </a:r>
            <a:endParaRPr lang="en-AU" smtClean="0"/>
          </a:p>
        </p:txBody>
      </p:sp>
      <p:graphicFrame>
        <p:nvGraphicFramePr>
          <p:cNvPr id="6" name="Object 102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571472" y="1571612"/>
          <a:ext cx="7858180" cy="4448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Our Organisation</a:t>
            </a:r>
          </a:p>
        </p:txBody>
      </p:sp>
      <p:graphicFrame>
        <p:nvGraphicFramePr>
          <p:cNvPr id="3074" name="Object 1024"/>
          <p:cNvGraphicFramePr>
            <a:graphicFrameLocks noChangeAspect="1"/>
          </p:cNvGraphicFramePr>
          <p:nvPr>
            <p:ph type="dgm" idx="1"/>
          </p:nvPr>
        </p:nvGraphicFramePr>
        <p:xfrm>
          <a:off x="676275" y="2005013"/>
          <a:ext cx="6742113" cy="3416300"/>
        </p:xfrm>
        <a:graphic>
          <a:graphicData uri="http://schemas.openxmlformats.org/presentationml/2006/ole">
            <p:oleObj spid="_x0000_s3074" name="MS Org Chart" r:id="rId3" imgW="7480080" imgH="3790800" progId="OrgPlusWOPX.4">
              <p:embed followColorScheme="full"/>
            </p:oleObj>
          </a:graphicData>
        </a:graphic>
      </p:graphicFrame>
    </p:spTree>
  </p:cSld>
  <p:clrMapOvr>
    <a:masterClrMapping/>
  </p:clrMapOvr>
  <p:transition spd="slow">
    <p:split orient="vert"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590</TotalTime>
  <Words>127</Words>
  <Application>Microsoft PowerPoint</Application>
  <PresentationFormat>On-screen Show (4:3)</PresentationFormat>
  <Paragraphs>45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Times New Roman</vt:lpstr>
      <vt:lpstr>Arial</vt:lpstr>
      <vt:lpstr>Lucida Sans Unicode</vt:lpstr>
      <vt:lpstr>Wingdings 3</vt:lpstr>
      <vt:lpstr>Verdana</vt:lpstr>
      <vt:lpstr>Wingdings 2</vt:lpstr>
      <vt:lpstr>Wingdings</vt:lpstr>
      <vt:lpstr>Module</vt:lpstr>
      <vt:lpstr>MS Organization Chart 2.0</vt:lpstr>
      <vt:lpstr>Microsoft Clip Gallery</vt:lpstr>
      <vt:lpstr>Whirl Wind Travel</vt:lpstr>
      <vt:lpstr>Exclusive Package Deals</vt:lpstr>
      <vt:lpstr>Beautiful Gardens</vt:lpstr>
      <vt:lpstr>Backpacking</vt:lpstr>
      <vt:lpstr>Adventure Holidays</vt:lpstr>
      <vt:lpstr>Comfortable Cruising</vt:lpstr>
      <vt:lpstr>Why Whirl Wind?</vt:lpstr>
      <vt:lpstr>Compare the price</vt:lpstr>
      <vt:lpstr>Our Organisation</vt:lpstr>
      <vt:lpstr>Bon Voyage!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Whirl Wind Travel</dc:title>
  <dc:creator>YolandeE</dc:creator>
  <cp:lastModifiedBy>YolandeE</cp:lastModifiedBy>
  <cp:revision>29</cp:revision>
  <cp:lastPrinted>1997-05-12T08:23:42Z</cp:lastPrinted>
  <dcterms:created xsi:type="dcterms:W3CDTF">1997-05-12T02:03:44Z</dcterms:created>
  <dcterms:modified xsi:type="dcterms:W3CDTF">2009-04-13T14:39:48Z</dcterms:modified>
</cp:coreProperties>
</file>