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</p:showPr>
  <p:clrMru>
    <a:srgbClr val="FFFFFF"/>
    <a:srgbClr val="B2B2B2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 autoAdjust="0"/>
    <p:restoredTop sz="94670" autoAdjust="0"/>
  </p:normalViewPr>
  <p:slideViewPr>
    <p:cSldViewPr>
      <p:cViewPr varScale="1">
        <p:scale>
          <a:sx n="107" d="100"/>
          <a:sy n="107" d="100"/>
        </p:scale>
        <p:origin x="-109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endParaRPr lang="en-US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endParaRPr lang="en-US"/>
          </a:p>
        </p:txBody>
      </p:sp>
      <p:sp>
        <p:nvSpPr>
          <p:cNvPr id="1741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endParaRPr lang="en-US"/>
          </a:p>
        </p:txBody>
      </p:sp>
      <p:sp>
        <p:nvSpPr>
          <p:cNvPr id="1741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fld id="{8369C749-7B81-44A7-B2FA-3C458191DE83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Rot="1" noChangeAspect="1" noChangeArrowheads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12700" cap="sq">
            <a:solidFill>
              <a:schemeClr val="tx1"/>
            </a:solidFill>
            <a:miter lim="800000"/>
            <a:headEnd/>
            <a:tailEnd/>
          </a:ln>
          <a:effectLst/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056" name="Rectangle 8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endParaRPr lang="en-US"/>
          </a:p>
        </p:txBody>
      </p:sp>
      <p:sp>
        <p:nvSpPr>
          <p:cNvPr id="2057" name="Rectangle 9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endParaRPr lang="en-US"/>
          </a:p>
        </p:txBody>
      </p:sp>
      <p:sp>
        <p:nvSpPr>
          <p:cNvPr id="2058" name="Rectangle 10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endParaRPr lang="en-US"/>
          </a:p>
        </p:txBody>
      </p:sp>
      <p:sp>
        <p:nvSpPr>
          <p:cNvPr id="2059" name="Rectangle 11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fld id="{D915F3DD-36BB-4B86-8AFF-BEB7828D7FAC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04" name="Rectangle 32"/>
          <p:cNvSpPr>
            <a:spLocks noGrp="1" noChangeArrowheads="1"/>
          </p:cNvSpPr>
          <p:nvPr>
            <p:ph type="ctrTitle" sz="quarter"/>
          </p:nvPr>
        </p:nvSpPr>
        <p:spPr>
          <a:xfrm>
            <a:off x="2362200" y="1143000"/>
            <a:ext cx="5638800" cy="2438400"/>
          </a:xfrm>
        </p:spPr>
        <p:txBody>
          <a:bodyPr/>
          <a:lstStyle>
            <a:lvl1pPr>
              <a:defRPr sz="44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105" name="Rectangle 3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2667000" y="3886200"/>
            <a:ext cx="5334000" cy="1285875"/>
          </a:xfrm>
        </p:spPr>
        <p:txBody>
          <a:bodyPr/>
          <a:lstStyle>
            <a:lvl1pPr marL="0" indent="0">
              <a:buFont typeface="Wingdings" pitchFamily="2" charset="2"/>
              <a:buNone/>
              <a:defRPr sz="1800"/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3166" name="Rectangle 94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167" name="Rectangle 9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168" name="Rectangle 9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58CD998D-B095-4691-A9B3-D01FA0594D8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87CCAB-958C-4E84-A4B3-AAA1CC2CE0B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96100" y="228600"/>
            <a:ext cx="1638300" cy="5943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81200" y="228600"/>
            <a:ext cx="4762500" cy="5943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84B0EA0-15C7-4B0D-AAAF-0C37A5FCE50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CAB81C-3395-42A1-AFC3-536B07EF2CD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00B864D-C7F8-451E-B461-73A24068225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0" y="1371600"/>
            <a:ext cx="30480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86400" y="1371600"/>
            <a:ext cx="30480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0BEEBED-F644-4749-A2E4-2C74296614B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5CEFAB6-CF42-4A4B-93E3-75011C18665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D16ECC-8297-48A5-B8EF-819E85072A0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EDAFE03-2BF9-460C-BFCE-ACFC3FD5A6D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A4053A4-D748-47D8-A7ED-65B306C4F06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F5EC326-D5FE-48BD-B843-0582F67A660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6" name="Rectangle 32"/>
          <p:cNvSpPr>
            <a:spLocks noGrp="1" noChangeArrowheads="1"/>
          </p:cNvSpPr>
          <p:nvPr>
            <p:ph type="title"/>
          </p:nvPr>
        </p:nvSpPr>
        <p:spPr bwMode="auto">
          <a:xfrm>
            <a:off x="1981200" y="228600"/>
            <a:ext cx="65532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57" name="Rectangle 3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0" y="1371600"/>
            <a:ext cx="62484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68" name="Rectangle 44"/>
          <p:cNvSpPr>
            <a:spLocks noGrp="1" noChangeArrowheads="1"/>
          </p:cNvSpPr>
          <p:nvPr>
            <p:ph type="dt" sz="quarter" idx="2"/>
          </p:nvPr>
        </p:nvSpPr>
        <p:spPr bwMode="auto">
          <a:xfrm>
            <a:off x="1524000" y="6324600"/>
            <a:ext cx="13716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>
              <a:defRPr sz="1000"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1069" name="Rectangle 4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048000" y="6324600"/>
            <a:ext cx="42672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defRPr sz="1000"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1070" name="Rectangle 4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467600" y="6324600"/>
            <a:ext cx="1066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defRPr sz="1000">
                <a:latin typeface="+mn-lt"/>
              </a:defRPr>
            </a:lvl1pPr>
          </a:lstStyle>
          <a:p>
            <a:fld id="{ADEC7A0B-601F-4E86-AE89-0D5C87204035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Verdana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Verdana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Verdana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Verdana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Verdana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Verdana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Verdana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Verdana" pitchFamily="34" charset="0"/>
        </a:defRPr>
      </a:lvl9pPr>
    </p:titleStyle>
    <p:bodyStyle>
      <a:lvl1pPr marL="342900" indent="-342900" algn="l" rtl="0" eaLnBrk="1" fontAlgn="base" hangingPunct="1">
        <a:spcBef>
          <a:spcPct val="100000"/>
        </a:spcBef>
        <a:spcAft>
          <a:spcPct val="0"/>
        </a:spcAft>
        <a:buClr>
          <a:schemeClr val="tx1"/>
        </a:buClr>
        <a:buFont typeface="Wingdings" pitchFamily="2" charset="2"/>
        <a:buChar char="§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Font typeface="Verdana" pitchFamily="34" charset="0"/>
        <a:buChar char="−"/>
        <a:defRPr sz="22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Font typeface="Verdana" pitchFamily="34" charset="0"/>
        <a:buChar char="−"/>
        <a:defRPr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1" name="Rectangle 5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Project Status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[Project Name]</a:t>
            </a:r>
          </a:p>
          <a:p>
            <a:r>
              <a:rPr lang="en-US"/>
              <a:t>[Presenter Name]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Goals for Next Review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Date of next status update</a:t>
            </a:r>
          </a:p>
          <a:p>
            <a:r>
              <a:rPr lang="en-US"/>
              <a:t>List goals for next review</a:t>
            </a:r>
          </a:p>
          <a:p>
            <a:pPr lvl="1"/>
            <a:r>
              <a:rPr lang="en-US"/>
              <a:t>Specific items that will be done</a:t>
            </a:r>
          </a:p>
          <a:p>
            <a:pPr lvl="1"/>
            <a:r>
              <a:rPr lang="en-US"/>
              <a:t>Issues that will be resolved</a:t>
            </a:r>
          </a:p>
          <a:p>
            <a:r>
              <a:rPr lang="en-US"/>
              <a:t>Make sure anyone involved in project understands action plan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6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Status Summary</a:t>
            </a:r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Is project on track for delivery as expected?</a:t>
            </a:r>
          </a:p>
          <a:p>
            <a:r>
              <a:rPr lang="en-US"/>
              <a:t>What is final date for delivery?</a:t>
            </a:r>
          </a:p>
          <a:p>
            <a:r>
              <a:rPr lang="en-US"/>
              <a:t>What are final cost estimates?</a:t>
            </a:r>
          </a:p>
          <a:p>
            <a:r>
              <a:rPr lang="en-US"/>
              <a:t>Status against any other high-level shipping goals </a:t>
            </a:r>
          </a:p>
          <a:p>
            <a:pPr lvl="1"/>
            <a:r>
              <a:rPr lang="en-US"/>
              <a:t>Manufacturing rate</a:t>
            </a:r>
          </a:p>
          <a:p>
            <a:pPr lvl="1"/>
            <a:r>
              <a:rPr lang="en-US"/>
              <a:t>Delivery</a:t>
            </a:r>
          </a:p>
          <a:p>
            <a:pPr lvl="1"/>
            <a:r>
              <a:rPr lang="en-US"/>
              <a:t>Partners, etc.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Progress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List achievements and progress since last status update was given</a:t>
            </a:r>
          </a:p>
          <a:p>
            <a:pPr lvl="1"/>
            <a:r>
              <a:rPr lang="en-US"/>
              <a:t>Address schedule implications</a:t>
            </a:r>
          </a:p>
          <a:p>
            <a:r>
              <a:rPr lang="en-US"/>
              <a:t>Highlight those things that made progress possible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Attention Areas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List delays and problems since last status update was given</a:t>
            </a:r>
          </a:p>
          <a:p>
            <a:pPr lvl="1"/>
            <a:r>
              <a:rPr lang="en-US"/>
              <a:t>List corrective actions being taken</a:t>
            </a:r>
          </a:p>
          <a:p>
            <a:pPr lvl="1"/>
            <a:r>
              <a:rPr lang="en-US"/>
              <a:t>Address schedule implications</a:t>
            </a:r>
          </a:p>
          <a:p>
            <a:r>
              <a:rPr lang="en-US"/>
              <a:t>Make sure you understand</a:t>
            </a:r>
          </a:p>
          <a:p>
            <a:pPr lvl="1"/>
            <a:r>
              <a:rPr lang="en-US"/>
              <a:t>Issues that are causing delays or impending progress</a:t>
            </a:r>
          </a:p>
          <a:p>
            <a:pPr lvl="1"/>
            <a:r>
              <a:rPr lang="en-US"/>
              <a:t>Why problem was not anticipated</a:t>
            </a:r>
          </a:p>
          <a:p>
            <a:pPr lvl="1"/>
            <a:r>
              <a:rPr lang="en-US"/>
              <a:t>If customer will want to discuss issue with upper management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Schedule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List top high-level dates</a:t>
            </a:r>
          </a:p>
          <a:p>
            <a:r>
              <a:rPr lang="en-US"/>
              <a:t>Keep simple so audience does not get distracted with details</a:t>
            </a:r>
          </a:p>
          <a:p>
            <a:r>
              <a:rPr lang="en-US"/>
              <a:t>Distribute more detailed schedule if appropriate</a:t>
            </a:r>
          </a:p>
          <a:p>
            <a:pPr lvl="1"/>
            <a:r>
              <a:rPr lang="en-US"/>
              <a:t>Make sure you are familiar with details of schedule so you can answer questions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Deliveries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List main critical deliverables</a:t>
            </a:r>
          </a:p>
          <a:p>
            <a:pPr lvl="1"/>
            <a:r>
              <a:rPr lang="en-US"/>
              <a:t>Yours to client</a:t>
            </a:r>
          </a:p>
          <a:p>
            <a:pPr lvl="1"/>
            <a:r>
              <a:rPr lang="en-US"/>
              <a:t>Yours to outside services</a:t>
            </a:r>
          </a:p>
          <a:p>
            <a:pPr lvl="1"/>
            <a:r>
              <a:rPr lang="en-US"/>
              <a:t>Outside services to you</a:t>
            </a:r>
          </a:p>
          <a:p>
            <a:pPr lvl="1"/>
            <a:r>
              <a:rPr lang="en-US"/>
              <a:t>Other departments to you</a:t>
            </a:r>
          </a:p>
          <a:p>
            <a:r>
              <a:rPr lang="en-US"/>
              <a:t>Understand your confidence rating to each deliverable</a:t>
            </a:r>
          </a:p>
          <a:p>
            <a:pPr lvl="1"/>
            <a:r>
              <a:rPr lang="en-US"/>
              <a:t>Indicate confidence level on slides if appropriate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Costs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List new projections of costs</a:t>
            </a:r>
          </a:p>
          <a:p>
            <a:pPr lvl="1"/>
            <a:r>
              <a:rPr lang="en-US"/>
              <a:t>Include original estimates</a:t>
            </a:r>
          </a:p>
          <a:p>
            <a:pPr lvl="2"/>
            <a:r>
              <a:rPr lang="en-US"/>
              <a:t>Understand source of differences in these numbers – be ready for questions</a:t>
            </a:r>
          </a:p>
          <a:p>
            <a:r>
              <a:rPr lang="en-US"/>
              <a:t>If there are cost overruns</a:t>
            </a:r>
          </a:p>
          <a:p>
            <a:pPr lvl="1"/>
            <a:r>
              <a:rPr lang="en-US"/>
              <a:t>Summarize why</a:t>
            </a:r>
          </a:p>
          <a:p>
            <a:pPr lvl="1"/>
            <a:r>
              <a:rPr lang="en-US"/>
              <a:t>List corrective or preventative action you’ve taken</a:t>
            </a:r>
          </a:p>
          <a:p>
            <a:pPr lvl="1"/>
            <a:r>
              <a:rPr lang="en-US"/>
              <a:t>Set realistic expectations for future expenditures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Technology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/>
              <a:t>List technical problems that have been solved</a:t>
            </a:r>
          </a:p>
          <a:p>
            <a:pPr>
              <a:lnSpc>
                <a:spcPct val="90000"/>
              </a:lnSpc>
            </a:pPr>
            <a:r>
              <a:rPr lang="en-US"/>
              <a:t>List outstanding technical issues that need to be solved</a:t>
            </a:r>
          </a:p>
          <a:p>
            <a:pPr lvl="1">
              <a:lnSpc>
                <a:spcPct val="90000"/>
              </a:lnSpc>
            </a:pPr>
            <a:r>
              <a:rPr lang="en-US"/>
              <a:t>Summarize their impact on the project</a:t>
            </a:r>
          </a:p>
          <a:p>
            <a:pPr>
              <a:lnSpc>
                <a:spcPct val="90000"/>
              </a:lnSpc>
            </a:pPr>
            <a:r>
              <a:rPr lang="en-US"/>
              <a:t>List any dubious technological dependencies for project</a:t>
            </a:r>
          </a:p>
          <a:p>
            <a:pPr lvl="1">
              <a:lnSpc>
                <a:spcPct val="90000"/>
              </a:lnSpc>
            </a:pPr>
            <a:r>
              <a:rPr lang="en-US"/>
              <a:t>Indicate source of doubt</a:t>
            </a:r>
          </a:p>
          <a:p>
            <a:pPr lvl="1">
              <a:lnSpc>
                <a:spcPct val="90000"/>
              </a:lnSpc>
            </a:pPr>
            <a:r>
              <a:rPr lang="en-US"/>
              <a:t>Summarize action being taken or back up plan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Resources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Summarize project resources</a:t>
            </a:r>
          </a:p>
          <a:p>
            <a:pPr lvl="1"/>
            <a:r>
              <a:rPr lang="en-US"/>
              <a:t>Dedicated (full-time) resources</a:t>
            </a:r>
          </a:p>
          <a:p>
            <a:pPr lvl="1"/>
            <a:r>
              <a:rPr lang="en-US"/>
              <a:t>Part-time resources</a:t>
            </a:r>
          </a:p>
          <a:p>
            <a:pPr lvl="1"/>
            <a:r>
              <a:rPr lang="en-US"/>
              <a:t>If project is constrained by lack of resources, suggest alternatives</a:t>
            </a:r>
          </a:p>
          <a:p>
            <a:r>
              <a:rPr lang="en-US"/>
              <a:t>Understand that customers may want to be assured that all possible resources are being used, but in such a way that costs will be properly managed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roject status report">
  <a:themeElements>
    <a:clrScheme name="Default Design 1">
      <a:dk1>
        <a:srgbClr val="333300"/>
      </a:dk1>
      <a:lt1>
        <a:srgbClr val="FFFFFF"/>
      </a:lt1>
      <a:dk2>
        <a:srgbClr val="000000"/>
      </a:dk2>
      <a:lt2>
        <a:srgbClr val="969696"/>
      </a:lt2>
      <a:accent1>
        <a:srgbClr val="E5D58A"/>
      </a:accent1>
      <a:accent2>
        <a:srgbClr val="CCCC00"/>
      </a:accent2>
      <a:accent3>
        <a:srgbClr val="FFFFFF"/>
      </a:accent3>
      <a:accent4>
        <a:srgbClr val="2A2A00"/>
      </a:accent4>
      <a:accent5>
        <a:srgbClr val="F0E7C4"/>
      </a:accent5>
      <a:accent6>
        <a:srgbClr val="B9B900"/>
      </a:accent6>
      <a:hlink>
        <a:srgbClr val="999933"/>
      </a:hlink>
      <a:folHlink>
        <a:srgbClr val="666633"/>
      </a:folHlink>
    </a:clrScheme>
    <a:fontScheme name="Default Design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333300"/>
        </a:dk1>
        <a:lt1>
          <a:srgbClr val="FFFFFF"/>
        </a:lt1>
        <a:dk2>
          <a:srgbClr val="000000"/>
        </a:dk2>
        <a:lt2>
          <a:srgbClr val="969696"/>
        </a:lt2>
        <a:accent1>
          <a:srgbClr val="E5D58A"/>
        </a:accent1>
        <a:accent2>
          <a:srgbClr val="CCCC00"/>
        </a:accent2>
        <a:accent3>
          <a:srgbClr val="FFFFFF"/>
        </a:accent3>
        <a:accent4>
          <a:srgbClr val="2A2A00"/>
        </a:accent4>
        <a:accent5>
          <a:srgbClr val="F0E7C4"/>
        </a:accent5>
        <a:accent6>
          <a:srgbClr val="B9B900"/>
        </a:accent6>
        <a:hlink>
          <a:srgbClr val="999933"/>
        </a:hlink>
        <a:folHlink>
          <a:srgbClr val="66663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8EA1C0"/>
        </a:lt1>
        <a:dk2>
          <a:srgbClr val="FFFFFF"/>
        </a:dk2>
        <a:lt2>
          <a:srgbClr val="5F5F5F"/>
        </a:lt2>
        <a:accent1>
          <a:srgbClr val="B6CDDE"/>
        </a:accent1>
        <a:accent2>
          <a:srgbClr val="8A7CA2"/>
        </a:accent2>
        <a:accent3>
          <a:srgbClr val="C6CDDC"/>
        </a:accent3>
        <a:accent4>
          <a:srgbClr val="000000"/>
        </a:accent4>
        <a:accent5>
          <a:srgbClr val="D7E3EC"/>
        </a:accent5>
        <a:accent6>
          <a:srgbClr val="7D7092"/>
        </a:accent6>
        <a:hlink>
          <a:srgbClr val="336699"/>
        </a:hlink>
        <a:folHlink>
          <a:srgbClr val="0099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333300"/>
        </a:dk1>
        <a:lt1>
          <a:srgbClr val="FFFFFF"/>
        </a:lt1>
        <a:dk2>
          <a:srgbClr val="000000"/>
        </a:dk2>
        <a:lt2>
          <a:srgbClr val="969696"/>
        </a:lt2>
        <a:accent1>
          <a:srgbClr val="EAEAEA"/>
        </a:accent1>
        <a:accent2>
          <a:srgbClr val="969696"/>
        </a:accent2>
        <a:accent3>
          <a:srgbClr val="FFFFFF"/>
        </a:accent3>
        <a:accent4>
          <a:srgbClr val="2A2A00"/>
        </a:accent4>
        <a:accent5>
          <a:srgbClr val="F3F3F3"/>
        </a:accent5>
        <a:accent6>
          <a:srgbClr val="878787"/>
        </a:accent6>
        <a:hlink>
          <a:srgbClr val="5F5F5F"/>
        </a:hlink>
        <a:folHlink>
          <a:srgbClr val="CBCBCB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Project status report</Template>
  <TotalTime>0</TotalTime>
  <Words>351</Words>
  <Application>Microsoft PowerPoint</Application>
  <PresentationFormat>On-screen Show (4:3)</PresentationFormat>
  <Paragraphs>63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Project status report</vt:lpstr>
      <vt:lpstr>Project Status</vt:lpstr>
      <vt:lpstr>Status Summary</vt:lpstr>
      <vt:lpstr>Progress</vt:lpstr>
      <vt:lpstr>Attention Areas</vt:lpstr>
      <vt:lpstr>Schedule</vt:lpstr>
      <vt:lpstr>Deliveries</vt:lpstr>
      <vt:lpstr>Costs</vt:lpstr>
      <vt:lpstr>Technology</vt:lpstr>
      <vt:lpstr>Resources</vt:lpstr>
      <vt:lpstr>Goals for Next Review</vt:lpstr>
    </vt:vector>
  </TitlesOfParts>
  <Manager/>
  <Company>Neo Speedholes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Microsoft Office PowerPoint 2007 Foundation</dc:title>
  <dc:subject/>
  <dc:creator>Tracy Topolie</dc:creator>
  <cp:keywords/>
  <dc:description/>
  <cp:lastModifiedBy>LetitiaB</cp:lastModifiedBy>
  <cp:revision>1</cp:revision>
  <cp:lastPrinted>1601-01-01T00:00:00Z</cp:lastPrinted>
  <dcterms:created xsi:type="dcterms:W3CDTF">2007-03-14T17:12:00Z</dcterms:created>
  <dcterms:modified xsi:type="dcterms:W3CDTF">2009-03-04T06:26:31Z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TC062070741033</vt:lpwstr>
  </property>
</Properties>
</file>