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>
  <p:sldMasterIdLst>
    <p:sldMasterId id="2147483662" r:id="rId1"/>
    <p:sldMasterId id="2147483675" r:id="rId2"/>
  </p:sldMasterIdLst>
  <p:notesMasterIdLst>
    <p:notesMasterId r:id="rId11"/>
  </p:notesMasterIdLst>
  <p:handoutMasterIdLst>
    <p:handoutMasterId r:id="rId12"/>
  </p:handoutMasterIdLst>
  <p:sldIdLst>
    <p:sldId id="256" r:id="rId3"/>
    <p:sldId id="257" r:id="rId4"/>
    <p:sldId id="266" r:id="rId5"/>
    <p:sldId id="260" r:id="rId6"/>
    <p:sldId id="258" r:id="rId7"/>
    <p:sldId id="261" r:id="rId8"/>
    <p:sldId id="262" r:id="rId9"/>
    <p:sldId id="263" r:id="rId10"/>
  </p:sldIdLst>
  <p:sldSz cx="9144000" cy="6858000" type="screen4x3"/>
  <p:notesSz cx="7099300" cy="10234613"/>
  <p:embeddedFontLst>
    <p:embeddedFont>
      <p:font typeface="Comic Sans MS" pitchFamily="66" charset="0"/>
      <p:regular r:id="rId13"/>
      <p:bold r:id="rId14"/>
    </p:embeddedFont>
    <p:embeddedFont>
      <p:font typeface="Tw Cen MT" pitchFamily="34" charset="0"/>
      <p:regular r:id="rId15"/>
      <p:bold r:id="rId16"/>
      <p:italic r:id="rId17"/>
      <p:boldItalic r:id="rId18"/>
    </p:embeddedFont>
    <p:embeddedFont>
      <p:font typeface="Tahoma" pitchFamily="34" charset="0"/>
      <p:regular r:id="rId19"/>
      <p:bold r:id="rId20"/>
    </p:embeddedFont>
    <p:embeddedFont>
      <p:font typeface="Wingdings 2" pitchFamily="18" charset="2"/>
      <p:regular r:id="rId21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2E5039"/>
    <a:srgbClr val="477B57"/>
    <a:srgbClr val="6CAA7F"/>
    <a:srgbClr val="C53A2B"/>
    <a:srgbClr val="000066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94660"/>
  </p:normalViewPr>
  <p:slideViewPr>
    <p:cSldViewPr>
      <p:cViewPr>
        <p:scale>
          <a:sx n="66" d="100"/>
          <a:sy n="66" d="100"/>
        </p:scale>
        <p:origin x="-1740" y="-11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33" d="100"/>
          <a:sy n="33" d="100"/>
        </p:scale>
        <p:origin x="-1080" y="30"/>
      </p:cViewPr>
      <p:guideLst>
        <p:guide orient="horz" pos="3223"/>
        <p:guide pos="223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1.xml"/><Relationship Id="rId21" Type="http://schemas.openxmlformats.org/officeDocument/2006/relationships/font" Target="fonts/font9.fntdata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font" Target="fonts/font3.fntdata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font" Target="fonts/font7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2.fntdata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0633" tIns="0" rIns="20633" bIns="0" numCol="1" anchor="t" anchorCtr="0" compatLnSpc="1">
            <a:prstTxWarp prst="textNoShape">
              <a:avLst/>
            </a:prstTxWarp>
          </a:bodyPr>
          <a:lstStyle>
            <a:lvl1pPr defTabSz="990600" eaLnBrk="0" hangingPunct="0">
              <a:defRPr kumimoji="0" sz="11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0633" tIns="0" rIns="20633" bIns="0" numCol="1" anchor="t" anchorCtr="0" compatLnSpc="1">
            <a:prstTxWarp prst="textNoShape">
              <a:avLst/>
            </a:prstTxWarp>
          </a:bodyPr>
          <a:lstStyle>
            <a:lvl1pPr algn="r" defTabSz="990600" eaLnBrk="0" hangingPunct="0">
              <a:defRPr kumimoji="0" sz="1100" i="1">
                <a:latin typeface="Times New Roman" pitchFamily="18" charset="0"/>
              </a:defRPr>
            </a:lvl1pPr>
          </a:lstStyle>
          <a:p>
            <a:fld id="{DCE77ACB-F3C9-40B5-BC15-CA3C1357E873}" type="datetime1">
              <a:rPr lang="en-US"/>
              <a:pPr/>
              <a:t>8/10/2009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0633" tIns="0" rIns="20633" bIns="0" numCol="1" anchor="b" anchorCtr="0" compatLnSpc="1">
            <a:prstTxWarp prst="textNoShape">
              <a:avLst/>
            </a:prstTxWarp>
          </a:bodyPr>
          <a:lstStyle>
            <a:lvl1pPr defTabSz="990600" eaLnBrk="0" hangingPunct="0">
              <a:defRPr kumimoji="0" sz="11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0633" tIns="0" rIns="20633" bIns="0" numCol="1" anchor="b" anchorCtr="0" compatLnSpc="1">
            <a:prstTxWarp prst="textNoShape">
              <a:avLst/>
            </a:prstTxWarp>
          </a:bodyPr>
          <a:lstStyle>
            <a:lvl1pPr algn="r" defTabSz="990600" eaLnBrk="0" hangingPunct="0">
              <a:defRPr kumimoji="0" sz="1100" i="1">
                <a:latin typeface="Times New Roman" pitchFamily="18" charset="0"/>
              </a:defRPr>
            </a:lvl1pPr>
          </a:lstStyle>
          <a:p>
            <a:fld id="{E20C9CA8-5B38-4710-997C-02CE864889E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9" tIns="49520" rIns="99039" bIns="49520" numCol="1" anchor="b" anchorCtr="0" compatLnSpc="1">
            <a:prstTxWarp prst="textNoShape">
              <a:avLst/>
            </a:prstTxWarp>
          </a:bodyPr>
          <a:lstStyle>
            <a:lvl1pPr defTabSz="990600" eaLnBrk="0" hangingPunct="0">
              <a:defRPr kumimoji="0" sz="13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9" tIns="49520" rIns="99039" bIns="49520" numCol="1" anchor="t" anchorCtr="0" compatLnSpc="1">
            <a:prstTxWarp prst="textNoShape">
              <a:avLst/>
            </a:prstTxWarp>
          </a:bodyPr>
          <a:lstStyle>
            <a:lvl1pPr defTabSz="990600" eaLnBrk="0" hangingPunct="0">
              <a:defRPr kumimoji="0" sz="13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5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6512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6" name="Rectangle 8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59338"/>
            <a:ext cx="5207000" cy="460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9" tIns="49520" rIns="99039" bIns="495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9" tIns="49520" rIns="99039" bIns="49520" numCol="1" anchor="t" anchorCtr="0" compatLnSpc="1">
            <a:prstTxWarp prst="textNoShape">
              <a:avLst/>
            </a:prstTxWarp>
          </a:bodyPr>
          <a:lstStyle>
            <a:lvl1pPr algn="r" defTabSz="990600" eaLnBrk="0" hangingPunct="0">
              <a:defRPr kumimoji="0" sz="1300">
                <a:latin typeface="Times New Roman" pitchFamily="18" charset="0"/>
              </a:defRPr>
            </a:lvl1pPr>
          </a:lstStyle>
          <a:p>
            <a:fld id="{B71B9045-DC3E-41F5-92BA-2C1BA435A514}" type="datetime1">
              <a:rPr lang="en-US"/>
              <a:pPr/>
              <a:t>8/10/2009</a:t>
            </a:fld>
            <a:endParaRPr lang="en-US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9" tIns="49520" rIns="99039" bIns="49520" numCol="1" anchor="b" anchorCtr="0" compatLnSpc="1">
            <a:prstTxWarp prst="textNoShape">
              <a:avLst/>
            </a:prstTxWarp>
          </a:bodyPr>
          <a:lstStyle>
            <a:lvl1pPr algn="r" defTabSz="990600" eaLnBrk="0" hangingPunct="0">
              <a:defRPr kumimoji="0" sz="1300">
                <a:latin typeface="Times New Roman" pitchFamily="18" charset="0"/>
              </a:defRPr>
            </a:lvl1pPr>
          </a:lstStyle>
          <a:p>
            <a:fld id="{C781AE8D-256B-4D45-A237-28DF18AF224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92188" y="768350"/>
            <a:ext cx="5116512" cy="3836988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6150" y="4859338"/>
            <a:ext cx="5207000" cy="46069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9039" tIns="49520" rIns="99039" bIns="49520"/>
          <a:lstStyle/>
          <a:p>
            <a:r>
              <a:rPr lang="en-US"/>
              <a:t>Successful strategies for winning, keeping customers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3581400" y="685800"/>
            <a:ext cx="5561013" cy="3352800"/>
          </a:xfrm>
        </p:spPr>
        <p:txBody>
          <a:bodyPr/>
          <a:lstStyle>
            <a:lvl1pPr>
              <a:defRPr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5181600" y="4038600"/>
            <a:ext cx="3960813" cy="1752600"/>
          </a:xfrm>
          <a:ln w="9525">
            <a:headEnd/>
            <a:tailEnd/>
          </a:ln>
        </p:spPr>
        <p:txBody>
          <a:bodyPr lIns="92075" tIns="46038" rIns="92075" bIns="46038" anchor="ctr"/>
          <a:lstStyle>
            <a:lvl1pPr marL="0" indent="0" algn="ctr">
              <a:buFont typeface="Wingdings" pitchFamily="2" charset="2"/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dt" sz="quarter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>
                <a:solidFill>
                  <a:srgbClr val="EAEAEA"/>
                </a:solidFill>
              </a:defRPr>
            </a:lvl1pPr>
          </a:lstStyle>
          <a:p>
            <a:endParaRPr lang="en-US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solidFill>
                  <a:srgbClr val="EAEAEA"/>
                </a:solidFill>
              </a:defRPr>
            </a:lvl1pPr>
          </a:lstStyle>
          <a:p>
            <a:endParaRPr lang="en-US"/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>
                <a:solidFill>
                  <a:srgbClr val="EAEAEA"/>
                </a:solidFill>
              </a:defRPr>
            </a:lvl1pPr>
          </a:lstStyle>
          <a:p>
            <a:fld id="{DF575329-D656-4F74-B2C7-76C4021A39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53A5BB-3B97-426D-AF08-4EAB362004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24700" y="381000"/>
            <a:ext cx="20193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381000"/>
            <a:ext cx="59055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8E32AF-8546-40AA-9DE3-3873AC6801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80772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066800" y="1600200"/>
            <a:ext cx="7467600" cy="4419600"/>
          </a:xfrm>
        </p:spPr>
        <p:txBody>
          <a:bodyPr/>
          <a:lstStyle/>
          <a:p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6764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29000" y="6248400"/>
            <a:ext cx="3429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39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797B922-2E9C-4C0B-9752-1722299AD6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F575329-D656-4F74-B2C7-76C4021A39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FDA3521-5AB2-4323-B259-D27558E23D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FE4E4FFA-487D-4CD5-AF26-9CA1D3970A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7096484-E321-4044-BCEB-77510B66FB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FEE97A4-E4A1-4B49-A4DE-EC6F654CD4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18D8A98-3049-4A01-B096-4C35B82543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369962F-5225-4DC0-A800-7DA864886B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DA3521-5AB2-4323-B259-D27558E23D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F48D088-C76A-4305-899F-E6185FEA249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942B650E-FEA8-41F6-B212-EA795B1CAB6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3A5BB-3B97-426D-AF08-4EAB362004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AD8E32AF-8546-40AA-9DE3-3873AC6801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80772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066800" y="1600200"/>
            <a:ext cx="7467600" cy="4419600"/>
          </a:xfrm>
        </p:spPr>
        <p:txBody>
          <a:bodyPr/>
          <a:lstStyle/>
          <a:p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6764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29000" y="6248400"/>
            <a:ext cx="3429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39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797B922-2E9C-4C0B-9752-1722299AD6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4E4FFA-487D-4CD5-AF26-9CA1D3970A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600200"/>
            <a:ext cx="36576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6576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096484-E321-4044-BCEB-77510B66FB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EE97A4-E4A1-4B49-A4DE-EC6F654CD4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8D8A98-3049-4A01-B096-4C35B82543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69962F-5225-4DC0-A800-7DA864886B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48D088-C76A-4305-899F-E6185FEA24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2B650E-FEA8-41F6-B212-EA795B1CAB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81000"/>
            <a:ext cx="8077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6764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50000"/>
              </a:spcBef>
              <a:defRPr kumimoji="0"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3429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50000"/>
              </a:spcBef>
              <a:defRPr kumimoji="0"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kumimoji="0" sz="1400">
                <a:latin typeface="+mn-lt"/>
              </a:defRPr>
            </a:lvl1pPr>
          </a:lstStyle>
          <a:p>
            <a:fld id="{36C4D270-CE15-4425-8AB4-F668EB8967D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789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600200"/>
            <a:ext cx="7467600" cy="44196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ransition advClick="0"/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rgbClr val="C53A2B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rgbClr val="C53A2B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rgbClr val="C53A2B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rgbClr val="C53A2B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rgbClr val="C53A2B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C53A2B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C53A2B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C53A2B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C53A2B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u"/>
        <a:defRPr sz="3200">
          <a:solidFill>
            <a:srgbClr val="0000CC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95000"/>
        <a:buChar char="–"/>
        <a:defRPr sz="2800">
          <a:solidFill>
            <a:srgbClr val="0000CC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rgbClr val="0000CC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0000CC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rgbClr val="0000CC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rgbClr val="0000CC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rgbClr val="0000CC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rgbClr val="0000CC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rgbClr val="0000CC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6C4D270-CE15-4425-8AB4-F668EB8967D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/>
          <a:lstStyle/>
          <a:p>
            <a:r>
              <a:rPr lang="en-US" sz="4000">
                <a:solidFill>
                  <a:schemeClr val="bg1"/>
                </a:solidFill>
                <a:latin typeface="Arial" charset="0"/>
              </a:rPr>
              <a:t>Making a Business of Recreation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038600" y="4038600"/>
            <a:ext cx="5103813" cy="1752600"/>
          </a:xfrm>
          <a:noFill/>
          <a:ln/>
        </p:spPr>
        <p:txBody>
          <a:bodyPr anchor="t"/>
          <a:lstStyle/>
          <a:p>
            <a:r>
              <a:rPr lang="en-US" sz="6600" b="1" i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DownUnder</a:t>
            </a:r>
            <a:endParaRPr lang="en-US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6248400" y="4387850"/>
            <a:ext cx="2597150" cy="10985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tx2"/>
              </a:buClr>
              <a:buFont typeface="Wingdings" pitchFamily="2" charset="2"/>
              <a:buNone/>
            </a:pPr>
            <a:r>
              <a:rPr kumimoji="0" lang="en-US" sz="3200" i="1">
                <a:solidFill>
                  <a:schemeClr val="bg1"/>
                </a:solidFill>
                <a:latin typeface="Comic Sans MS" pitchFamily="66" charset="0"/>
              </a:rPr>
              <a:t>Sportswear</a:t>
            </a:r>
            <a:r>
              <a:rPr kumimoji="0" lang="en-US" sz="6600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7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Partnerships</a:t>
            </a:r>
          </a:p>
        </p:txBody>
      </p:sp>
      <p:sp>
        <p:nvSpPr>
          <p:cNvPr id="6158" name="Rectangle 14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Products, value,  quality, and service</a:t>
            </a:r>
          </a:p>
          <a:p>
            <a:r>
              <a:rPr lang="en-US"/>
              <a:t>Success is our objective</a:t>
            </a:r>
          </a:p>
          <a:p>
            <a:r>
              <a:rPr lang="en-US"/>
              <a:t>Satisfaction is our mission</a:t>
            </a:r>
          </a:p>
          <a:p>
            <a:r>
              <a:rPr lang="en-US"/>
              <a:t>Partnership is the key</a:t>
            </a:r>
          </a:p>
        </p:txBody>
      </p:sp>
      <p:pic>
        <p:nvPicPr>
          <p:cNvPr id="6159" name="Picture 15" descr="Bann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6538" y="0"/>
            <a:ext cx="1287462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Meeting the Needs</a:t>
            </a:r>
          </a:p>
        </p:txBody>
      </p:sp>
      <p:sp>
        <p:nvSpPr>
          <p:cNvPr id="20487" name="Rectangle 7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Retail partners program </a:t>
            </a:r>
            <a:br>
              <a:rPr lang="en-US"/>
            </a:br>
            <a:r>
              <a:rPr lang="en-US"/>
              <a:t>targets our large customers. </a:t>
            </a:r>
          </a:p>
          <a:p>
            <a:r>
              <a:rPr lang="en-US"/>
              <a:t>They become part of the DownUnder Sportswear network, which creates a link between DownUnder and the local market.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Growing Sales</a:t>
            </a:r>
          </a:p>
        </p:txBody>
      </p:sp>
      <p:graphicFrame>
        <p:nvGraphicFramePr>
          <p:cNvPr id="9222" name="Object 6"/>
          <p:cNvGraphicFramePr>
            <a:graphicFrameLocks noChangeAspect="1"/>
          </p:cNvGraphicFramePr>
          <p:nvPr>
            <p:ph type="chart" idx="1"/>
          </p:nvPr>
        </p:nvGraphicFramePr>
        <p:xfrm>
          <a:off x="1066800" y="1827925"/>
          <a:ext cx="7467600" cy="3964149"/>
        </p:xfrm>
        <a:graphic>
          <a:graphicData uri="http://schemas.openxmlformats.org/presentationml/2006/ole">
            <p:oleObj spid="_x0000_s9222" name="Chart" r:id="rId3" imgW="7772453" imgH="4114959" progId="MSGraph.Chart.8">
              <p:embed followColorScheme="full"/>
            </p:oleObj>
          </a:graphicData>
        </a:graphic>
      </p:graphicFrame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4648200" y="1981200"/>
            <a:ext cx="381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A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Customer Requirements</a:t>
            </a:r>
          </a:p>
        </p:txBody>
      </p:sp>
      <p:sp>
        <p:nvSpPr>
          <p:cNvPr id="10248" name="Rectangle 8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Strengths</a:t>
            </a:r>
          </a:p>
        </p:txBody>
      </p:sp>
      <p:sp>
        <p:nvSpPr>
          <p:cNvPr id="11271" name="Rectangle 7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12295" name="Rectangle 7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Prompt service</a:t>
            </a:r>
          </a:p>
          <a:p>
            <a:r>
              <a:rPr lang="en-US"/>
              <a:t>Wide selection of products</a:t>
            </a:r>
          </a:p>
          <a:p>
            <a:r>
              <a:rPr lang="en-US"/>
              <a:t>Support after sale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Rectangle 103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Steps</a:t>
            </a:r>
          </a:p>
        </p:txBody>
      </p:sp>
      <p:sp>
        <p:nvSpPr>
          <p:cNvPr id="13319" name="Rectangle 1031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Advertising</a:t>
            </a:r>
          </a:p>
          <a:p>
            <a:pPr lvl="1"/>
            <a:r>
              <a:rPr lang="en-US" dirty="0"/>
              <a:t>Circulars, newspapers, television, and radio</a:t>
            </a:r>
          </a:p>
          <a:p>
            <a:r>
              <a:rPr lang="en-US" dirty="0"/>
              <a:t>Promotions</a:t>
            </a:r>
          </a:p>
          <a:p>
            <a:pPr lvl="1"/>
            <a:r>
              <a:rPr lang="en-US" dirty="0"/>
              <a:t>Special offers and discounts</a:t>
            </a:r>
          </a:p>
          <a:p>
            <a:r>
              <a:rPr lang="en-US" dirty="0"/>
              <a:t>After sales</a:t>
            </a:r>
          </a:p>
          <a:p>
            <a:pPr lvl="1"/>
            <a:r>
              <a:rPr lang="en-US" dirty="0"/>
              <a:t>Mailings and telemarketing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rategic">
  <a:themeElements>
    <a:clrScheme name="Strategic 2">
      <a:dk1>
        <a:srgbClr val="000000"/>
      </a:dk1>
      <a:lt1>
        <a:srgbClr val="E9E2B6"/>
      </a:lt1>
      <a:dk2>
        <a:srgbClr val="996600"/>
      </a:dk2>
      <a:lt2>
        <a:srgbClr val="786950"/>
      </a:lt2>
      <a:accent1>
        <a:srgbClr val="727DE0"/>
      </a:accent1>
      <a:accent2>
        <a:srgbClr val="D54F41"/>
      </a:accent2>
      <a:accent3>
        <a:srgbClr val="F2EED7"/>
      </a:accent3>
      <a:accent4>
        <a:srgbClr val="000000"/>
      </a:accent4>
      <a:accent5>
        <a:srgbClr val="BCBFED"/>
      </a:accent5>
      <a:accent6>
        <a:srgbClr val="C1473A"/>
      </a:accent6>
      <a:hlink>
        <a:srgbClr val="003300"/>
      </a:hlink>
      <a:folHlink>
        <a:srgbClr val="339933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miter lim="800000"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miter lim="800000"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Strategic 1">
        <a:dk1>
          <a:srgbClr val="000000"/>
        </a:dk1>
        <a:lt1>
          <a:srgbClr val="EAEAEA"/>
        </a:lt1>
        <a:dk2>
          <a:srgbClr val="819E81"/>
        </a:dk2>
        <a:lt2>
          <a:srgbClr val="FFCC66"/>
        </a:lt2>
        <a:accent1>
          <a:srgbClr val="727DE0"/>
        </a:accent1>
        <a:accent2>
          <a:srgbClr val="D54F41"/>
        </a:accent2>
        <a:accent3>
          <a:srgbClr val="C1CCC1"/>
        </a:accent3>
        <a:accent4>
          <a:srgbClr val="C8C8C8"/>
        </a:accent4>
        <a:accent5>
          <a:srgbClr val="BCBFED"/>
        </a:accent5>
        <a:accent6>
          <a:srgbClr val="C1473A"/>
        </a:accent6>
        <a:hlink>
          <a:srgbClr val="003300"/>
        </a:hlink>
        <a:folHlink>
          <a:srgbClr val="66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ategic 2">
        <a:dk1>
          <a:srgbClr val="000000"/>
        </a:dk1>
        <a:lt1>
          <a:srgbClr val="E9E2B6"/>
        </a:lt1>
        <a:dk2>
          <a:srgbClr val="996600"/>
        </a:dk2>
        <a:lt2>
          <a:srgbClr val="786950"/>
        </a:lt2>
        <a:accent1>
          <a:srgbClr val="727DE0"/>
        </a:accent1>
        <a:accent2>
          <a:srgbClr val="D54F41"/>
        </a:accent2>
        <a:accent3>
          <a:srgbClr val="F2EED7"/>
        </a:accent3>
        <a:accent4>
          <a:srgbClr val="000000"/>
        </a:accent4>
        <a:accent5>
          <a:srgbClr val="BCBFED"/>
        </a:accent5>
        <a:accent6>
          <a:srgbClr val="C1473A"/>
        </a:accent6>
        <a:hlink>
          <a:srgbClr val="003300"/>
        </a:hlink>
        <a:folHlink>
          <a:srgbClr val="3399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ategic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CBCBCB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ategic 4">
        <a:dk1>
          <a:srgbClr val="000000"/>
        </a:dk1>
        <a:lt1>
          <a:srgbClr val="EAEAEA"/>
        </a:lt1>
        <a:dk2>
          <a:srgbClr val="BC6262"/>
        </a:dk2>
        <a:lt2>
          <a:srgbClr val="FFCC66"/>
        </a:lt2>
        <a:accent1>
          <a:srgbClr val="727DE0"/>
        </a:accent1>
        <a:accent2>
          <a:srgbClr val="D54F41"/>
        </a:accent2>
        <a:accent3>
          <a:srgbClr val="DAB7B7"/>
        </a:accent3>
        <a:accent4>
          <a:srgbClr val="C8C8C8"/>
        </a:accent4>
        <a:accent5>
          <a:srgbClr val="BCBFED"/>
        </a:accent5>
        <a:accent6>
          <a:srgbClr val="C1473A"/>
        </a:accent6>
        <a:hlink>
          <a:srgbClr val="000066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ategic 5">
        <a:dk1>
          <a:srgbClr val="000000"/>
        </a:dk1>
        <a:lt1>
          <a:srgbClr val="EAEAEA"/>
        </a:lt1>
        <a:dk2>
          <a:srgbClr val="5C74A4"/>
        </a:dk2>
        <a:lt2>
          <a:srgbClr val="FFCC99"/>
        </a:lt2>
        <a:accent1>
          <a:srgbClr val="727DE0"/>
        </a:accent1>
        <a:accent2>
          <a:srgbClr val="D54F41"/>
        </a:accent2>
        <a:accent3>
          <a:srgbClr val="B5BCCF"/>
        </a:accent3>
        <a:accent4>
          <a:srgbClr val="C8C8C8"/>
        </a:accent4>
        <a:accent5>
          <a:srgbClr val="BCBFED"/>
        </a:accent5>
        <a:accent6>
          <a:srgbClr val="C1473A"/>
        </a:accent6>
        <a:hlink>
          <a:srgbClr val="FFFFCC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ategic 6">
        <a:dk1>
          <a:srgbClr val="000000"/>
        </a:dk1>
        <a:lt1>
          <a:srgbClr val="EAEAEA"/>
        </a:lt1>
        <a:dk2>
          <a:srgbClr val="996600"/>
        </a:dk2>
        <a:lt2>
          <a:srgbClr val="FFCC99"/>
        </a:lt2>
        <a:accent1>
          <a:srgbClr val="727DE0"/>
        </a:accent1>
        <a:accent2>
          <a:srgbClr val="D54F41"/>
        </a:accent2>
        <a:accent3>
          <a:srgbClr val="CAB8AA"/>
        </a:accent3>
        <a:accent4>
          <a:srgbClr val="C8C8C8"/>
        </a:accent4>
        <a:accent5>
          <a:srgbClr val="BCBFED"/>
        </a:accent5>
        <a:accent6>
          <a:srgbClr val="C1473A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Designs\Strategic.pot</Template>
  <TotalTime>1055</TotalTime>
  <Words>97</Words>
  <Application>Microsoft PowerPoint 7.0</Application>
  <PresentationFormat>On-screen Show (4:3)</PresentationFormat>
  <Paragraphs>34</Paragraphs>
  <Slides>8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8" baseType="lpstr">
      <vt:lpstr>Arial</vt:lpstr>
      <vt:lpstr>Times New Roman</vt:lpstr>
      <vt:lpstr>Wingdings</vt:lpstr>
      <vt:lpstr>Comic Sans MS</vt:lpstr>
      <vt:lpstr>Tw Cen MT</vt:lpstr>
      <vt:lpstr>Tahoma</vt:lpstr>
      <vt:lpstr>Wingdings 2</vt:lpstr>
      <vt:lpstr>Strategic</vt:lpstr>
      <vt:lpstr>Median</vt:lpstr>
      <vt:lpstr>Chart</vt:lpstr>
      <vt:lpstr>Making a Business of Recreation</vt:lpstr>
      <vt:lpstr>Partnerships</vt:lpstr>
      <vt:lpstr>Meeting the Needs</vt:lpstr>
      <vt:lpstr>Growing Sales</vt:lpstr>
      <vt:lpstr>Customer Requirements</vt:lpstr>
      <vt:lpstr>Our Strengths</vt:lpstr>
      <vt:lpstr>Key Benefits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/>
  <cp:lastModifiedBy>LetitiaB</cp:lastModifiedBy>
  <cp:revision>103</cp:revision>
  <cp:lastPrinted>2000-10-30T09:21:38Z</cp:lastPrinted>
  <dcterms:created xsi:type="dcterms:W3CDTF">1995-06-02T22:06:36Z</dcterms:created>
  <dcterms:modified xsi:type="dcterms:W3CDTF">2009-08-10T02:24:16Z</dcterms:modified>
</cp:coreProperties>
</file>