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0" r:id="rId5"/>
    <p:sldId id="264" r:id="rId6"/>
    <p:sldId id="269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4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/>
    <p:restoredTop sz="93083" autoAdjust="0"/>
  </p:normalViewPr>
  <p:slideViewPr>
    <p:cSldViewPr>
      <p:cViewPr>
        <p:scale>
          <a:sx n="89" d="100"/>
          <a:sy n="89" d="100"/>
        </p:scale>
        <p:origin x="-1446" y="-528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9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endParaRPr lang="en-US"/>
          </a:p>
        </p:txBody>
      </p:sp>
      <p:sp>
        <p:nvSpPr>
          <p:cNvPr id="19459" name="Rectangle 27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8E15692E-1603-4C83-A097-183C3E5A5E4B}" type="datetime1">
              <a:rPr lang="en-US"/>
              <a:pPr/>
              <a:t>12/21/2010</a:t>
            </a:fld>
            <a:endParaRPr lang="en-US"/>
          </a:p>
        </p:txBody>
      </p:sp>
      <p:sp>
        <p:nvSpPr>
          <p:cNvPr id="19460" name="Rectangle 7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endParaRPr lang="en-US"/>
          </a:p>
        </p:txBody>
      </p:sp>
      <p:sp>
        <p:nvSpPr>
          <p:cNvPr id="19461" name="Rectangle 30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16994377-B03A-41D8-BAA0-996EEED844D0}" type="slidenum">
              <a:rPr lang="en-C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170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endParaRPr lang="en-US"/>
          </a:p>
        </p:txBody>
      </p:sp>
      <p:sp>
        <p:nvSpPr>
          <p:cNvPr id="13315" name="Rectangle 16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7B1977A2-B976-4719-B18A-9A318383B203}" type="datetime1">
              <a:rPr lang="en-US"/>
              <a:pPr/>
              <a:t>12/21/2010</a:t>
            </a:fld>
            <a:endParaRPr lang="en-US"/>
          </a:p>
        </p:txBody>
      </p:sp>
      <p:sp>
        <p:nvSpPr>
          <p:cNvPr id="13316" name="Rectangle 25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28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29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endParaRPr lang="en-US"/>
          </a:p>
        </p:txBody>
      </p:sp>
      <p:sp>
        <p:nvSpPr>
          <p:cNvPr id="13319" name="Rectangle 12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8BF708F2-5FF8-43E0-8CE5-0EC37B3FD063}" type="slidenum">
              <a:rPr lang="en-C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398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5"/>
          <p:cNvSpPr>
            <a:spLocks noGrp="1" noRot="1" noChangeAspect="1" noTextEdit="1"/>
          </p:cNvSpPr>
          <p:nvPr>
            <p:ph type="sldImg"/>
          </p:nvPr>
        </p:nvSpPr>
        <p:spPr>
          <a:noFill/>
          <a:ln cap="flat">
            <a:headEnd type="none" w="med" len="med"/>
            <a:tailEnd type="none" w="med" len="med"/>
          </a:ln>
        </p:spPr>
      </p:sp>
      <p:sp>
        <p:nvSpPr>
          <p:cNvPr id="14338" name="Rectangle 9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4339" name="Rectangle 18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E86A76D2-AD70-4B4A-AD01-EFD0262588D0}" type="datetime1">
              <a:rPr lang="en-US"/>
              <a:pPr/>
              <a:t>12/21/2010</a:t>
            </a:fld>
            <a:endParaRPr lang="en-US"/>
          </a:p>
        </p:txBody>
      </p:sp>
      <p:sp>
        <p:nvSpPr>
          <p:cNvPr id="14340" name="Rectangle 28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/>
          </a:p>
        </p:txBody>
      </p:sp>
      <p:sp>
        <p:nvSpPr>
          <p:cNvPr id="14341" name="Rectangle 19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9B814D-3C17-4F85-842B-E4EFB0E41508}" type="slidenum">
              <a:rPr lang="en-US"/>
              <a:pPr/>
              <a:t>1</a:t>
            </a:fld>
            <a:endParaRPr lang="en-US"/>
          </a:p>
        </p:txBody>
      </p:sp>
      <p:sp>
        <p:nvSpPr>
          <p:cNvPr id="14342" name="Rectangle 7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0"/>
          <p:cNvSpPr>
            <a:spLocks noGrp="1" noRot="1" noChangeAspect="1" noTextEdit="1"/>
          </p:cNvSpPr>
          <p:nvPr>
            <p:ph type="sldImg"/>
          </p:nvPr>
        </p:nvSpPr>
        <p:spPr>
          <a:noFill/>
          <a:ln cap="flat">
            <a:headEnd type="none" w="med" len="med"/>
            <a:tailEnd type="none" w="med" len="med"/>
          </a:ln>
        </p:spPr>
      </p:sp>
      <p:sp>
        <p:nvSpPr>
          <p:cNvPr id="15362" name="Rectangle 26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5363" name="Rectangle 12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A9449180-6B89-4884-A51D-AAE507464F52}" type="datetime1">
              <a:rPr lang="en-US"/>
              <a:pPr/>
              <a:t>12/21/2010</a:t>
            </a:fld>
            <a:endParaRPr lang="en-US"/>
          </a:p>
        </p:txBody>
      </p:sp>
      <p:sp>
        <p:nvSpPr>
          <p:cNvPr id="15364" name="Rectangle 16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/>
          </a:p>
        </p:txBody>
      </p:sp>
      <p:sp>
        <p:nvSpPr>
          <p:cNvPr id="15365" name="Rectangle 31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847C89-73DA-4A7C-AEC7-4FD0ECA1B1DA}" type="slidenum">
              <a:rPr lang="en-US"/>
              <a:pPr/>
              <a:t>2</a:t>
            </a:fld>
            <a:endParaRPr lang="en-US"/>
          </a:p>
        </p:txBody>
      </p:sp>
      <p:sp>
        <p:nvSpPr>
          <p:cNvPr id="15366" name="Rectangle 5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6"/>
          <p:cNvSpPr>
            <a:spLocks noGrp="1" noRot="1" noChangeAspect="1" noTextEdit="1"/>
          </p:cNvSpPr>
          <p:nvPr>
            <p:ph type="sldImg"/>
          </p:nvPr>
        </p:nvSpPr>
        <p:spPr>
          <a:noFill/>
          <a:ln cap="flat">
            <a:headEnd type="none" w="med" len="med"/>
            <a:tailEnd type="none" w="med" len="med"/>
          </a:ln>
        </p:spPr>
      </p:sp>
      <p:sp>
        <p:nvSpPr>
          <p:cNvPr id="16386" name="Rectangle 4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6387" name="Rectangle 18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AEA60824-9AAC-4F8A-A80A-53C33B167C03}" type="datetime1">
              <a:rPr lang="en-US"/>
              <a:pPr/>
              <a:t>12/21/2010</a:t>
            </a:fld>
            <a:endParaRPr lang="en-US"/>
          </a:p>
        </p:txBody>
      </p:sp>
      <p:sp>
        <p:nvSpPr>
          <p:cNvPr id="16388" name="Rectangle 2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/>
          </a:p>
        </p:txBody>
      </p:sp>
      <p:sp>
        <p:nvSpPr>
          <p:cNvPr id="16389" name="Rectangle 1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E7D19A-37B4-4E30-AB3F-3EC7557B0715}" type="slidenum">
              <a:rPr lang="en-US"/>
              <a:pPr/>
              <a:t>3</a:t>
            </a:fld>
            <a:endParaRPr lang="en-US"/>
          </a:p>
        </p:txBody>
      </p:sp>
      <p:sp>
        <p:nvSpPr>
          <p:cNvPr id="16390" name="Rectangle 28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9"/>
          <p:cNvSpPr>
            <a:spLocks noGrp="1" noRot="1" noChangeAspect="1" noTextEdit="1"/>
          </p:cNvSpPr>
          <p:nvPr>
            <p:ph type="sldImg"/>
          </p:nvPr>
        </p:nvSpPr>
        <p:spPr>
          <a:noFill/>
          <a:ln cap="flat">
            <a:headEnd type="none" w="med" len="med"/>
            <a:tailEnd type="none" w="med" len="med"/>
          </a:ln>
        </p:spPr>
      </p:sp>
      <p:sp>
        <p:nvSpPr>
          <p:cNvPr id="17410" name="Rectangle 10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7411" name="Rectangle 22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62BF355-7C11-48F3-A434-F2E54AB71E31}" type="datetime1">
              <a:rPr lang="en-US"/>
              <a:pPr/>
              <a:t>12/21/2010</a:t>
            </a:fld>
            <a:endParaRPr lang="en-US"/>
          </a:p>
        </p:txBody>
      </p:sp>
      <p:sp>
        <p:nvSpPr>
          <p:cNvPr id="17412" name="Rectangle 2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/>
          </a:p>
        </p:txBody>
      </p:sp>
      <p:sp>
        <p:nvSpPr>
          <p:cNvPr id="17413" name="Rectangle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CFC94D-B9DC-40EE-AD39-4F071DE07DA4}" type="slidenum">
              <a:rPr lang="en-US"/>
              <a:pPr/>
              <a:t>4</a:t>
            </a:fld>
            <a:endParaRPr lang="en-US"/>
          </a:p>
        </p:txBody>
      </p:sp>
      <p:sp>
        <p:nvSpPr>
          <p:cNvPr id="17414" name="Rectangle 19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1"/>
          <p:cNvSpPr>
            <a:spLocks noGrp="1" noRot="1" noChangeAspect="1" noTextEdit="1"/>
          </p:cNvSpPr>
          <p:nvPr>
            <p:ph type="sldImg"/>
          </p:nvPr>
        </p:nvSpPr>
        <p:spPr>
          <a:noFill/>
          <a:ln cap="flat">
            <a:headEnd type="none" w="med" len="med"/>
            <a:tailEnd type="none" w="med" len="med"/>
          </a:ln>
        </p:spPr>
      </p:sp>
      <p:sp>
        <p:nvSpPr>
          <p:cNvPr id="18434" name="Rectangle 14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8435" name="Rectangle 5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E42111E9-B076-4801-926A-B025416B13A6}" type="datetime1">
              <a:rPr lang="en-US"/>
              <a:pPr/>
              <a:t>12/21/2010</a:t>
            </a:fld>
            <a:endParaRPr lang="en-US"/>
          </a:p>
        </p:txBody>
      </p:sp>
      <p:sp>
        <p:nvSpPr>
          <p:cNvPr id="18436" name="Rectangle 20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/>
          </a:p>
        </p:txBody>
      </p:sp>
      <p:sp>
        <p:nvSpPr>
          <p:cNvPr id="18437" name="Rectangle 1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0029AF-ECFB-44CF-90EA-6262DEC13F2E}" type="slidenum">
              <a:rPr lang="en-US"/>
              <a:pPr/>
              <a:t>5</a:t>
            </a:fld>
            <a:endParaRPr lang="en-US"/>
          </a:p>
        </p:txBody>
      </p:sp>
      <p:sp>
        <p:nvSpPr>
          <p:cNvPr id="18438" name="Rectangle 26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85FEE73-E189-43AA-BE02-A281FA75B2B0}" type="datetime1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CCDBAC-F3DE-4293-ADFD-0DBFB844F617}" type="slidenum">
              <a:rPr lang="en-CA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kern="100" baseline="0">
                <a:solidFill>
                  <a:schemeClr val="tx2">
                    <a:shade val="75000"/>
                  </a:schemeClr>
                </a:solidFill>
                <a:latin typeface="Garamond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6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buSzPct val="80000"/>
              <a:defRPr>
                <a:latin typeface="Garamond"/>
                <a:ea typeface="Garamond"/>
                <a:cs typeface="Garamond"/>
              </a:defRPr>
            </a:lvl1pPr>
            <a:lvl2pPr>
              <a:buSzPct val="80000"/>
              <a:defRPr>
                <a:latin typeface="Garamond"/>
                <a:ea typeface="Garamond"/>
                <a:cs typeface="Garamond"/>
              </a:defRPr>
            </a:lvl2pPr>
            <a:lvl3pPr>
              <a:buSzPct val="80000"/>
              <a:defRPr>
                <a:latin typeface="Garamond"/>
                <a:ea typeface="Garamond"/>
                <a:cs typeface="Garamond"/>
              </a:defRPr>
            </a:lvl3pPr>
            <a:lvl4pPr>
              <a:buSzPct val="80000"/>
              <a:defRPr>
                <a:latin typeface="Garamond"/>
                <a:ea typeface="Garamond"/>
                <a:cs typeface="Garamond"/>
              </a:defRPr>
            </a:lvl4pPr>
            <a:lvl5pPr>
              <a:buSzPct val="80000"/>
              <a:defRPr>
                <a:latin typeface="Garamond"/>
                <a:ea typeface="Garamond"/>
                <a:cs typeface="Garamon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009892A-0574-4753-B3B5-882803074C2D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009892A-0574-4753-B3B5-882803074C2D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009892A-0574-4753-B3B5-882803074C2D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009892A-0574-4753-B3B5-882803074C2D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2"/>
          <p:cNvSpPr>
            <a:spLocks noGrp="1"/>
          </p:cNvSpPr>
          <p:nvPr>
            <p:ph type="ctrTitle"/>
          </p:nvPr>
        </p:nvSpPr>
        <p:spPr/>
        <p:txBody>
          <a:bodyPr anchor="b"/>
          <a:lstStyle/>
          <a:p>
            <a:pPr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latin typeface="Garamond" pitchFamily="18" charset="0"/>
              </a:rPr>
              <a:t>Company Name</a:t>
            </a:r>
          </a:p>
        </p:txBody>
      </p:sp>
      <p:sp>
        <p:nvSpPr>
          <p:cNvPr id="30" name="Rectangle 1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hangingPunct="1"/>
            <a:r>
              <a:rPr lang="en-US" cap="none" smtClean="0">
                <a:latin typeface="Garamond" pitchFamily="18" charset="0"/>
              </a:rPr>
              <a:t>BUSINESS PLAN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2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pPr hangingPunct="1"/>
            <a:r>
              <a:rPr lang="en-US" smtClean="0">
                <a:solidFill>
                  <a:schemeClr val="tx2"/>
                </a:solidFill>
                <a:latin typeface="Garamond" pitchFamily="18" charset="0"/>
              </a:rPr>
              <a:t>Competition</a:t>
            </a:r>
          </a:p>
        </p:txBody>
      </p:sp>
      <p:sp>
        <p:nvSpPr>
          <p:cNvPr id="18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1"/>
            <a:r>
              <a:rPr lang="en-US" smtClean="0">
                <a:latin typeface="Garamond" pitchFamily="18" charset="0"/>
                <a:ea typeface="Garamond" pitchFamily="18" charset="0"/>
                <a:cs typeface="Garamond" pitchFamily="18" charset="0"/>
              </a:rPr>
              <a:t>Summarize the competition.</a:t>
            </a:r>
          </a:p>
          <a:p>
            <a:pPr hangingPunct="1"/>
            <a:r>
              <a:rPr lang="en-US" smtClean="0">
                <a:latin typeface="Garamond" pitchFamily="18" charset="0"/>
                <a:ea typeface="Garamond" pitchFamily="18" charset="0"/>
                <a:cs typeface="Garamond" pitchFamily="18" charset="0"/>
              </a:rPr>
              <a:t>Outline your company's competitive advantage.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19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pPr hangingPunct="1"/>
            <a:r>
              <a:rPr lang="en-US" smtClean="0">
                <a:solidFill>
                  <a:schemeClr val="tx2"/>
                </a:solidFill>
                <a:latin typeface="Garamond" pitchFamily="18" charset="0"/>
              </a:rPr>
              <a:t>Mission Statement</a:t>
            </a:r>
          </a:p>
        </p:txBody>
      </p:sp>
      <p:sp>
        <p:nvSpPr>
          <p:cNvPr id="28" name="Rectangle 1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1"/>
            <a:r>
              <a:rPr lang="en-US" smtClean="0">
                <a:latin typeface="Garamond" pitchFamily="18" charset="0"/>
                <a:ea typeface="Garamond" pitchFamily="18" charset="0"/>
                <a:cs typeface="Garamond" pitchFamily="18" charset="0"/>
              </a:rPr>
              <a:t>Clearly state your company's long-term mission.</a:t>
            </a:r>
          </a:p>
          <a:p>
            <a:pPr lvl="1" hangingPunct="1"/>
            <a:r>
              <a:rPr lang="en-US" smtClean="0">
                <a:latin typeface="Garamond" pitchFamily="18" charset="0"/>
                <a:ea typeface="Garamond" pitchFamily="18" charset="0"/>
                <a:cs typeface="Garamond" pitchFamily="18" charset="0"/>
              </a:rPr>
              <a:t>Try to use words that will help direct the growth of your company, but be as concise as possible.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4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pPr hangingPunct="1"/>
            <a:r>
              <a:rPr lang="en-US" smtClean="0">
                <a:solidFill>
                  <a:schemeClr val="tx2"/>
                </a:solidFill>
                <a:latin typeface="Garamond" pitchFamily="18" charset="0"/>
              </a:rPr>
              <a:t>Market Summary</a:t>
            </a:r>
          </a:p>
        </p:txBody>
      </p:sp>
      <p:sp>
        <p:nvSpPr>
          <p:cNvPr id="19" name="Rectangle 2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1"/>
            <a:r>
              <a:rPr lang="en-US" smtClean="0">
                <a:latin typeface="Garamond" pitchFamily="18" charset="0"/>
                <a:ea typeface="Garamond" pitchFamily="18" charset="0"/>
                <a:cs typeface="Garamond" pitchFamily="18" charset="0"/>
              </a:rPr>
              <a:t>Summarize your market in the past, present, and future.</a:t>
            </a:r>
          </a:p>
          <a:p>
            <a:pPr lvl="1" hangingPunct="1"/>
            <a:r>
              <a:rPr lang="en-US" smtClean="0">
                <a:latin typeface="Garamond" pitchFamily="18" charset="0"/>
                <a:ea typeface="Garamond" pitchFamily="18" charset="0"/>
                <a:cs typeface="Garamond" pitchFamily="18" charset="0"/>
              </a:rPr>
              <a:t>Review those changes in market share, leadership, players, market shifts, costs, pricing, or competition that provide the opportunity for your company's success.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4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pPr hangingPunct="1"/>
            <a:r>
              <a:rPr lang="en-US" smtClean="0">
                <a:solidFill>
                  <a:schemeClr val="tx2"/>
                </a:solidFill>
                <a:latin typeface="Garamond" pitchFamily="18" charset="0"/>
              </a:rPr>
              <a:t>Financial Plan</a:t>
            </a:r>
          </a:p>
        </p:txBody>
      </p:sp>
      <p:sp>
        <p:nvSpPr>
          <p:cNvPr id="8" name="Rectangle 1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1"/>
            <a:r>
              <a:rPr lang="en-US" smtClean="0">
                <a:latin typeface="Garamond" pitchFamily="18" charset="0"/>
                <a:ea typeface="Garamond" pitchFamily="18" charset="0"/>
                <a:cs typeface="Garamond" pitchFamily="18" charset="0"/>
              </a:rPr>
              <a:t>Outline a high-level financial plan that defines your financial model and pricing assumptions.</a:t>
            </a:r>
          </a:p>
          <a:p>
            <a:pPr lvl="1" hangingPunct="1"/>
            <a:r>
              <a:rPr lang="en-US" smtClean="0">
                <a:latin typeface="Garamond" pitchFamily="18" charset="0"/>
                <a:ea typeface="Garamond" pitchFamily="18" charset="0"/>
                <a:cs typeface="Garamond" pitchFamily="18" charset="0"/>
              </a:rPr>
              <a:t>This plan should include expected annual sales and profits for the next three years.</a:t>
            </a:r>
          </a:p>
          <a:p>
            <a:pPr lvl="1" hangingPunct="1"/>
            <a:r>
              <a:rPr lang="en-US" smtClean="0">
                <a:latin typeface="Garamond" pitchFamily="18" charset="0"/>
                <a:ea typeface="Garamond" pitchFamily="18" charset="0"/>
                <a:cs typeface="Garamond" pitchFamily="18" charset="0"/>
              </a:rPr>
              <a:t>Use several slides to cover this material appropriately.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mtClean="0">
                <a:solidFill>
                  <a:schemeClr val="tx2"/>
                </a:solidFill>
                <a:latin typeface="Garamond" pitchFamily="18" charset="0"/>
              </a:rPr>
              <a:t>New Markets</a:t>
            </a:r>
            <a:endParaRPr lang="en-CA" smtClean="0">
              <a:solidFill>
                <a:schemeClr val="tx2"/>
              </a:solidFill>
              <a:latin typeface="Garamond" pitchFamily="18" charset="0"/>
            </a:endParaRPr>
          </a:p>
        </p:txBody>
      </p:sp>
      <p:pic>
        <p:nvPicPr>
          <p:cNvPr id="30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2775" y="1791921"/>
            <a:ext cx="8153400" cy="414252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50</TotalTime>
  <Words>140</Words>
  <Application>Microsoft Office PowerPoint</Application>
  <PresentationFormat>On-screen Show (4:3)</PresentationFormat>
  <Paragraphs>26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Company Name</vt:lpstr>
      <vt:lpstr>Competition</vt:lpstr>
      <vt:lpstr>Mission Statement</vt:lpstr>
      <vt:lpstr>Market Summary</vt:lpstr>
      <vt:lpstr>Financial Plan</vt:lpstr>
      <vt:lpstr>New Markets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PowerPoint 2007 Advanced</dc:title>
  <dc:creator>Velsoft Courseware Inc.</dc:creator>
  <cp:lastModifiedBy>Letitia Bakes</cp:lastModifiedBy>
  <cp:revision>7</cp:revision>
  <dcterms:created xsi:type="dcterms:W3CDTF">2006-05-30T13:02:06Z</dcterms:created>
  <dcterms:modified xsi:type="dcterms:W3CDTF">2010-12-21T04:00:49Z</dcterms:modified>
</cp:coreProperties>
</file>