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2"/>
  </p:sldMasterIdLst>
  <p:notesMasterIdLst>
    <p:notesMasterId r:id="rId9"/>
  </p:notesMasterIdLst>
  <p:handoutMasterIdLst>
    <p:handoutMasterId r:id="rId10"/>
  </p:handoutMasterIdLst>
  <p:sldIdLst>
    <p:sldId id="256" r:id="rId3"/>
    <p:sldId id="281" r:id="rId4"/>
    <p:sldId id="282" r:id="rId5"/>
    <p:sldId id="283" r:id="rId6"/>
    <p:sldId id="284" r:id="rId7"/>
    <p:sldId id="279" r:id="rId8"/>
  </p:sldIdLst>
  <p:sldSz cx="9144000" cy="6858000" type="screen4x3"/>
  <p:notesSz cx="6858000" cy="9144000"/>
  <p:embeddedFontLst>
    <p:embeddedFont>
      <p:font typeface="Tahoma" pitchFamily="34" charset="0"/>
      <p:regular r:id="rId11"/>
      <p:bold r:id="rId12"/>
    </p:embeddedFont>
    <p:embeddedFont>
      <p:font typeface="Lucida Sans" pitchFamily="34" charset="0"/>
      <p:regular r:id="rId13"/>
      <p:bold r:id="rId14"/>
      <p:italic r:id="rId15"/>
      <p:boldItalic r:id="rId16"/>
    </p:embeddedFont>
    <p:embeddedFont>
      <p:font typeface="Webdings" pitchFamily="18" charset="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Perpetua" pitchFamily="18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9A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047" autoAdjust="0"/>
    <p:restoredTop sz="94650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4" d="100"/>
          <a:sy n="104" d="100"/>
        </p:scale>
        <p:origin x="-351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font" Target="fonts/font11.fntdata"/><Relationship Id="rId7" Type="http://schemas.openxmlformats.org/officeDocument/2006/relationships/slide" Target="slides/slide5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Master" Target="slideMasters/slideMaster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3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heme" Target="theme/theme1.xml"/><Relationship Id="rId10" Type="http://schemas.openxmlformats.org/officeDocument/2006/relationships/handoutMaster" Target="handoutMasters/handoutMaster1.xml"/><Relationship Id="rId19" Type="http://schemas.openxmlformats.org/officeDocument/2006/relationships/font" Target="fonts/font9.fntdata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A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Music preferences in young adults 14 to 19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 Music preferences in young adults 14 to 19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01600" prst="riblet"/>
            </a:sp3d>
          </c:spPr>
          <c:cat>
            <c:strRef>
              <c:f>Sheet1!$A$2:$A$6</c:f>
              <c:strCache>
                <c:ptCount val="5"/>
                <c:pt idx="0">
                  <c:v>Rap</c:v>
                </c:pt>
                <c:pt idx="1">
                  <c:v>Pop</c:v>
                </c:pt>
                <c:pt idx="2">
                  <c:v>Rock and Roll</c:v>
                </c:pt>
                <c:pt idx="3">
                  <c:v>Country</c:v>
                </c:pt>
                <c:pt idx="4">
                  <c:v>Classical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0.5</c:v>
                </c:pt>
                <c:pt idx="1">
                  <c:v>0.2</c:v>
                </c:pt>
                <c:pt idx="2">
                  <c:v>0.18</c:v>
                </c:pt>
                <c:pt idx="3">
                  <c:v>7.0000000000000007E-2</c:v>
                </c:pt>
                <c:pt idx="4">
                  <c:v>0.05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A258728-DD3F-4566-ADD5-C8302F6FA862}" type="datetimeFigureOut">
              <a:rPr lang="en-US"/>
              <a:pPr>
                <a:defRPr/>
              </a:pPr>
              <a:t>12/21/2010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0470BF2-5B25-4F85-B5A9-841D7033DD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3766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9636B02-40D7-4A8D-BF48-71F2EB2F1641}" type="datetimeFigureOut">
              <a:rPr lang="en-US"/>
              <a:pPr>
                <a:defRPr/>
              </a:pPr>
              <a:t>12/21/2010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1F6FC65-AC0B-42F1-BACB-03AA578B6A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5324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066800"/>
            <a:ext cx="8153400" cy="936625"/>
          </a:xfrm>
        </p:spPr>
        <p:txBody>
          <a:bodyPr anchor="b"/>
          <a:lstStyle>
            <a:lvl1pPr algn="ctr">
              <a:defRPr sz="4000">
                <a:solidFill>
                  <a:schemeClr val="tx1"/>
                </a:solidFill>
                <a:latin typeface="+mj-lt"/>
                <a:cs typeface="Tahoma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057400"/>
            <a:ext cx="6934200" cy="762000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rgbClr val="319AB8"/>
                </a:solidFill>
                <a:latin typeface="+mn-lt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4482E-DC99-4EA0-9906-CD3EF521CB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8600" y="1676400"/>
            <a:ext cx="3886200" cy="4038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1" y="1676400"/>
            <a:ext cx="2514600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19200" y="428400"/>
            <a:ext cx="6705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219200" y="914400"/>
            <a:ext cx="67056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C85F0-AB9E-4615-A390-D11C102613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4876800"/>
            <a:ext cx="4343400" cy="338138"/>
          </a:xfrm>
        </p:spPr>
        <p:txBody>
          <a:bodyPr anchor="b"/>
          <a:lstStyle>
            <a:lvl1pPr algn="ctr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80393" y="568303"/>
            <a:ext cx="7601607" cy="3927497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4600" y="5334000"/>
            <a:ext cx="4343400" cy="804862"/>
          </a:xfrm>
        </p:spPr>
        <p:txBody>
          <a:bodyPr>
            <a:normAutofit/>
          </a:bodyPr>
          <a:lstStyle>
            <a:lvl1pPr marL="0" indent="0" algn="ctr">
              <a:lnSpc>
                <a:spcPts val="1400"/>
              </a:lnSpc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D3373-14E2-4CEA-AD20-ECCD2AA830D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28400"/>
            <a:ext cx="6705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676400"/>
            <a:ext cx="6705600" cy="4373563"/>
          </a:xfrm>
        </p:spPr>
        <p:txBody>
          <a:bodyPr/>
          <a:lstStyle>
            <a:lvl1pPr marL="0" indent="0">
              <a:lnSpc>
                <a:spcPts val="2600"/>
              </a:lnSpc>
              <a:buFontTx/>
              <a:buNone/>
              <a:defRPr sz="2800" b="1"/>
            </a:lvl1pPr>
            <a:lvl2pPr marL="684213" indent="-227013">
              <a:lnSpc>
                <a:spcPts val="2600"/>
              </a:lnSpc>
              <a:defRPr sz="2400"/>
            </a:lvl2pPr>
            <a:lvl3pPr marL="1087438" indent="-173038">
              <a:lnSpc>
                <a:spcPts val="2600"/>
              </a:lnSpc>
              <a:defRPr sz="2000"/>
            </a:lvl3pPr>
            <a:lvl4pPr marL="1541463" indent="-169863">
              <a:lnSpc>
                <a:spcPts val="2600"/>
              </a:lnSpc>
              <a:defRPr sz="1600"/>
            </a:lvl4pPr>
            <a:lvl5pPr marL="2001838" indent="-173038">
              <a:lnSpc>
                <a:spcPts val="2600"/>
              </a:lnSpc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219200" y="914400"/>
            <a:ext cx="67818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3124200" y="65500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457200" y="6550025"/>
            <a:ext cx="2133600" cy="365125"/>
          </a:xfrm>
        </p:spPr>
        <p:txBody>
          <a:bodyPr/>
          <a:lstStyle>
            <a:lvl1pPr algn="l">
              <a:defRPr b="1" smtClean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6D465EB8-FAD6-43A5-9383-79C01E1618F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219200" y="428400"/>
            <a:ext cx="6705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219200" y="914400"/>
            <a:ext cx="67056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ED7EB-437B-47E9-8F4D-699F05D4158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8717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371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42485-84DC-42B8-8F16-F49FBD52A75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1752600"/>
            <a:ext cx="31242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91000" y="1371600"/>
            <a:ext cx="3962400" cy="2819400"/>
          </a:xfrm>
          <a:ln>
            <a:solidFill>
              <a:schemeClr val="tx1"/>
            </a:solidFill>
          </a:ln>
        </p:spPr>
        <p:txBody>
          <a:bodyPr/>
          <a:lstStyle>
            <a:lvl1pPr>
              <a:defRPr lang="en-US" sz="2400" dirty="0" smtClean="0"/>
            </a:lvl1pPr>
            <a:lvl2pPr>
              <a:defRPr lang="en-US" sz="2000" dirty="0" smtClean="0"/>
            </a:lvl2pPr>
            <a:lvl3pPr>
              <a:defRPr lang="en-US" sz="1800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219200" y="428400"/>
            <a:ext cx="6705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219200" y="990600"/>
            <a:ext cx="67056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89A18-CFE4-4CB1-B918-D17EA2F8670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600200"/>
            <a:ext cx="3200400" cy="1676400"/>
          </a:xfrm>
          <a:ln>
            <a:solidFill>
              <a:schemeClr val="tx1"/>
            </a:solidFill>
          </a:ln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990600" y="3276600"/>
            <a:ext cx="3200400" cy="1752600"/>
          </a:xfrm>
          <a:ln>
            <a:solidFill>
              <a:schemeClr val="tx1"/>
            </a:solidFill>
          </a:ln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191000" y="1752601"/>
            <a:ext cx="3733800" cy="152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19200" y="428400"/>
            <a:ext cx="67818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219200" y="914400"/>
            <a:ext cx="67818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4191000" y="3352800"/>
            <a:ext cx="3733800" cy="1524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92F10-2708-4A31-AF62-934FB78002D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>
            <a:endCxn id="9" idx="3"/>
          </p:cNvCxnSpPr>
          <p:nvPr userDrawn="1"/>
        </p:nvCxnSpPr>
        <p:spPr>
          <a:xfrm rot="5400000">
            <a:off x="2032397" y="2892028"/>
            <a:ext cx="3099594" cy="306388"/>
          </a:xfrm>
          <a:prstGeom prst="line">
            <a:avLst/>
          </a:prstGeom>
          <a:ln w="25400">
            <a:solidFill>
              <a:schemeClr val="accent4">
                <a:lumMod val="75000"/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 rot="5400000">
            <a:off x="3963194" y="3809206"/>
            <a:ext cx="4114800" cy="1588"/>
          </a:xfrm>
          <a:prstGeom prst="line">
            <a:avLst/>
          </a:prstGeom>
          <a:ln w="25400">
            <a:solidFill>
              <a:schemeClr val="accent4">
                <a:lumMod val="75000"/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3000" y="428400"/>
            <a:ext cx="68580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143000" y="914400"/>
            <a:ext cx="68580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3322637"/>
            <a:ext cx="22098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3505200" y="3322637"/>
            <a:ext cx="22860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5867400" y="3322637"/>
            <a:ext cx="22098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/>
          </p:nvPr>
        </p:nvSpPr>
        <p:spPr>
          <a:xfrm>
            <a:off x="1143000" y="1493837"/>
            <a:ext cx="2286000" cy="1706563"/>
          </a:xfrm>
          <a:ln>
            <a:solidFill>
              <a:schemeClr val="tx1"/>
            </a:solidFill>
          </a:ln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16"/>
          </p:nvPr>
        </p:nvSpPr>
        <p:spPr>
          <a:xfrm>
            <a:off x="3505200" y="1493837"/>
            <a:ext cx="2286000" cy="1706563"/>
          </a:xfrm>
          <a:ln>
            <a:solidFill>
              <a:schemeClr val="tx1"/>
            </a:solidFill>
          </a:ln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half" idx="17"/>
          </p:nvPr>
        </p:nvSpPr>
        <p:spPr>
          <a:xfrm>
            <a:off x="5867400" y="1493837"/>
            <a:ext cx="2209800" cy="1706563"/>
          </a:xfrm>
          <a:ln>
            <a:solidFill>
              <a:schemeClr val="tx1"/>
            </a:solidFill>
          </a:ln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69ABB-4996-432C-84CF-775A44C791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1981200"/>
            <a:ext cx="3354388" cy="304801"/>
          </a:xfrm>
          <a:solidFill>
            <a:schemeClr val="accent5">
              <a:lumMod val="60000"/>
              <a:lumOff val="40000"/>
              <a:alpha val="39000"/>
            </a:schemeClr>
          </a:solidFill>
        </p:spPr>
        <p:txBody>
          <a:bodyPr tIns="320040" anchor="b">
            <a:noAutofit/>
          </a:bodyPr>
          <a:lstStyle>
            <a:lvl1pPr marL="0" indent="0">
              <a:buNone/>
              <a:defRPr sz="1600" b="1" cap="all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9200" y="2286000"/>
            <a:ext cx="3354388" cy="4068763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3589" y="2286000"/>
            <a:ext cx="3427412" cy="40687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2"/>
          </p:nvPr>
        </p:nvSpPr>
        <p:spPr>
          <a:xfrm>
            <a:off x="4576763" y="1981201"/>
            <a:ext cx="3348037" cy="304801"/>
          </a:xfrm>
          <a:solidFill>
            <a:schemeClr val="accent5">
              <a:lumMod val="60000"/>
              <a:lumOff val="40000"/>
              <a:alpha val="39000"/>
            </a:schemeClr>
          </a:solidFill>
        </p:spPr>
        <p:txBody>
          <a:bodyPr tIns="320040" anchor="b">
            <a:noAutofit/>
          </a:bodyPr>
          <a:lstStyle>
            <a:lvl1pPr marL="0" indent="0">
              <a:buNone/>
              <a:defRPr sz="1600" b="1" cap="all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03238"/>
            <a:ext cx="6705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219200" y="990600"/>
            <a:ext cx="67056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2FACE-F6C8-440F-A5F2-5BF155816F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62000" y="428400"/>
            <a:ext cx="76200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838200" y="914400"/>
            <a:ext cx="76200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1FBC0-8951-4E8E-B009-558880CFB6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219200" y="457200"/>
            <a:ext cx="67056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219200" y="1752600"/>
            <a:ext cx="6705600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0800" y="6542088"/>
            <a:ext cx="2895600" cy="365125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542088"/>
            <a:ext cx="2133600" cy="365125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 b="1" smtClean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EFE9A15-1AA1-4C19-95B0-EDB87A22125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7" name="Picture 6" descr="main_graphic.png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6200" y="4360505"/>
            <a:ext cx="7371920" cy="30308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69" r:id="rId3"/>
    <p:sldLayoutId id="2147483670" r:id="rId4"/>
    <p:sldLayoutId id="2147483671" r:id="rId5"/>
    <p:sldLayoutId id="2147483672" r:id="rId6"/>
    <p:sldLayoutId id="2147483679" r:id="rId7"/>
    <p:sldLayoutId id="2147483673" r:id="rId8"/>
    <p:sldLayoutId id="2147483674" r:id="rId9"/>
    <p:sldLayoutId id="2147483675" r:id="rId10"/>
    <p:sldLayoutId id="2147483676" r:id="rId11"/>
    <p:sldLayoutId id="2147483680" r:id="rId12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+mj-lt"/>
          <a:ea typeface="+mj-ea"/>
          <a:cs typeface="Tahoma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  <a:cs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  <a:cs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  <a:cs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  <a:cs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  <a:cs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  <a:cs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  <a:cs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  <a:cs typeface="Tahoma" pitchFamily="34" charset="0"/>
        </a:defRPr>
      </a:lvl9pPr>
    </p:titleStyle>
    <p:bodyStyle>
      <a:lvl1pPr algn="l" rtl="0" eaLnBrk="1" fontAlgn="base" hangingPunct="1">
        <a:spcBef>
          <a:spcPct val="20000"/>
        </a:spcBef>
        <a:spcAft>
          <a:spcPct val="0"/>
        </a:spcAft>
        <a:buClr>
          <a:srgbClr val="25748A"/>
        </a:buClr>
        <a:buSzPct val="70000"/>
        <a:buFont typeface="Arial" charset="0"/>
        <a:defRPr sz="3200" kern="120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25748A"/>
        </a:buClr>
        <a:buSzPct val="70000"/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25748A"/>
        </a:buClr>
        <a:buSzPct val="70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25748A"/>
        </a:buClr>
        <a:buSzPct val="70000"/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25748A"/>
        </a:buClr>
        <a:buSzPct val="70000"/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List_of_best-selling_singles_worldwide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Back_in_Black" TargetMode="External"/><Relationship Id="rId2" Type="http://schemas.openxmlformats.org/officeDocument/2006/relationships/hyperlink" Target="http://en.wikipedia.org/wiki/List_of_best-selling_albums_worldwide" TargetMode="Externa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en.wikipedia.org/wiki/Thriller_(album)" TargetMode="External"/><Relationship Id="rId5" Type="http://schemas.openxmlformats.org/officeDocument/2006/relationships/hyperlink" Target="http://en.wikipedia.org/wiki/The_Bodyguard:_Original_Soundtrack_Album" TargetMode="External"/><Relationship Id="rId4" Type="http://schemas.openxmlformats.org/officeDocument/2006/relationships/hyperlink" Target="http://en.wikipedia.org/wiki/The_Dark_Side_of_the_Moon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26000" endPos="21000" dist="5000" dir="5400000" sy="-100000" rotWithShape="0"/>
                </a:effectLst>
                <a:latin typeface="+mj-lt"/>
              </a:rPr>
              <a:t>MUSIC FACTS</a:t>
            </a:r>
            <a:endParaRPr lang="en-US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26000" endPos="21000" dist="5000" dir="5400000" sy="-100000" rotWithShape="0"/>
              </a:effectLst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86200" y="6477000"/>
            <a:ext cx="2362200" cy="228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40000" lnSpcReduction="20000"/>
          </a:bodyPr>
          <a:lstStyle/>
          <a:p>
            <a:pPr>
              <a:spcBef>
                <a:spcPct val="0"/>
              </a:spcBef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808617"/>
              </p:ext>
            </p:extLst>
          </p:nvPr>
        </p:nvGraphicFramePr>
        <p:xfrm>
          <a:off x="1219200" y="1752600"/>
          <a:ext cx="6552728" cy="2036438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1854877"/>
                <a:gridCol w="2866075"/>
                <a:gridCol w="895673"/>
                <a:gridCol w="936103"/>
              </a:tblGrid>
              <a:tr h="4575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Artist</a:t>
                      </a:r>
                      <a:r>
                        <a:rPr lang="en-AU" sz="1200" u="none" strike="noStrike" dirty="0">
                          <a:effectLst/>
                          <a:hlinkClick r:id="rId2"/>
                        </a:rPr>
                        <a:t> </a:t>
                      </a:r>
                      <a:endParaRPr lang="en-AU" sz="110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Single</a:t>
                      </a:r>
                      <a:r>
                        <a:rPr lang="en-AU" sz="1200" u="none" strike="noStrike" dirty="0">
                          <a:effectLst/>
                          <a:hlinkClick r:id="rId2"/>
                        </a:rPr>
                        <a:t> </a:t>
                      </a:r>
                      <a:endParaRPr lang="en-AU" sz="110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Released</a:t>
                      </a:r>
                      <a:r>
                        <a:rPr lang="en-AU" sz="1200" u="none" strike="noStrike" dirty="0">
                          <a:effectLst/>
                          <a:hlinkClick r:id="rId2"/>
                        </a:rPr>
                        <a:t> </a:t>
                      </a:r>
                      <a:endParaRPr lang="en-AU" sz="110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>
                          <a:effectLst/>
                        </a:rPr>
                        <a:t>Sales</a:t>
                      </a:r>
                      <a:br>
                        <a:rPr lang="en-AU" sz="1200">
                          <a:effectLst/>
                        </a:rPr>
                      </a:br>
                      <a:r>
                        <a:rPr lang="en-AU" sz="1000">
                          <a:effectLst/>
                        </a:rPr>
                        <a:t>(in millions)</a:t>
                      </a:r>
                      <a:r>
                        <a:rPr lang="en-AU" sz="1200" u="none" strike="noStrike">
                          <a:effectLst/>
                          <a:hlinkClick r:id="rId2"/>
                        </a:rPr>
                        <a:t> </a:t>
                      </a:r>
                      <a:endParaRPr lang="en-AU" sz="110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75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u="none" strike="noStrike" dirty="0">
                          <a:effectLst/>
                        </a:rPr>
                        <a:t>Bill Haley &amp; His Comets</a:t>
                      </a:r>
                      <a:endParaRPr lang="en-AU" sz="110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"</a:t>
                      </a:r>
                      <a:r>
                        <a:rPr lang="en-AU" sz="1200" u="none" strike="noStrike" dirty="0">
                          <a:effectLst/>
                        </a:rPr>
                        <a:t>Rock Around the Clock</a:t>
                      </a:r>
                      <a:r>
                        <a:rPr lang="en-AU" sz="1200" dirty="0">
                          <a:effectLst/>
                        </a:rPr>
                        <a:t>"</a:t>
                      </a:r>
                      <a:endParaRPr lang="en-AU" sz="110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1954</a:t>
                      </a:r>
                      <a:endParaRPr lang="en-AU" sz="110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25</a:t>
                      </a:r>
                      <a:endParaRPr lang="en-AU" sz="110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1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u="none" strike="noStrike" dirty="0">
                          <a:effectLst/>
                        </a:rPr>
                        <a:t>Bing Crosby</a:t>
                      </a:r>
                      <a:endParaRPr lang="en-AU" sz="110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"</a:t>
                      </a:r>
                      <a:r>
                        <a:rPr lang="en-AU" sz="1200" u="none" strike="noStrike" dirty="0">
                          <a:effectLst/>
                        </a:rPr>
                        <a:t>White Christmas</a:t>
                      </a:r>
                      <a:r>
                        <a:rPr lang="en-AU" sz="1200" dirty="0">
                          <a:effectLst/>
                        </a:rPr>
                        <a:t>"</a:t>
                      </a:r>
                      <a:endParaRPr lang="en-AU" sz="110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1942</a:t>
                      </a:r>
                      <a:endParaRPr lang="en-AU" sz="110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50</a:t>
                      </a:r>
                      <a:endParaRPr lang="en-AU" sz="110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1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>
                          <a:effectLst/>
                        </a:rPr>
                        <a:t>Bing Crosby</a:t>
                      </a:r>
                      <a:endParaRPr lang="en-AU" sz="110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"</a:t>
                      </a:r>
                      <a:r>
                        <a:rPr lang="en-AU" sz="1200" u="none" strike="noStrike" dirty="0">
                          <a:effectLst/>
                        </a:rPr>
                        <a:t>Silent Night</a:t>
                      </a:r>
                      <a:r>
                        <a:rPr lang="en-AU" sz="1200" dirty="0">
                          <a:effectLst/>
                        </a:rPr>
                        <a:t>"</a:t>
                      </a:r>
                      <a:endParaRPr lang="en-AU" sz="110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>
                          <a:effectLst/>
                        </a:rPr>
                        <a:t>1935</a:t>
                      </a:r>
                      <a:endParaRPr lang="en-AU" sz="110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30</a:t>
                      </a:r>
                      <a:endParaRPr lang="en-AU" sz="110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77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u="none" strike="noStrike" dirty="0">
                          <a:effectLst/>
                        </a:rPr>
                        <a:t>Elton John</a:t>
                      </a:r>
                      <a:endParaRPr lang="en-AU" sz="110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"</a:t>
                      </a:r>
                      <a:r>
                        <a:rPr lang="en-AU" sz="1200" u="none" strike="noStrike" kern="1200" dirty="0">
                          <a:effectLst/>
                        </a:rPr>
                        <a:t>Candle in the </a:t>
                      </a:r>
                      <a:r>
                        <a:rPr lang="en-AU" sz="1200" u="none" strike="noStrike" kern="1200" dirty="0" smtClean="0">
                          <a:effectLst/>
                        </a:rPr>
                        <a:t>Wind</a:t>
                      </a:r>
                      <a:r>
                        <a:rPr lang="en-AU" sz="1200" dirty="0" smtClean="0">
                          <a:effectLst/>
                        </a:rPr>
                        <a:t>"/"</a:t>
                      </a:r>
                      <a:r>
                        <a:rPr lang="en-AU" sz="1200" u="none" strike="noStrike" dirty="0">
                          <a:effectLst/>
                        </a:rPr>
                        <a:t>Something About the Way You Look Tonight</a:t>
                      </a:r>
                      <a:r>
                        <a:rPr lang="en-AU" sz="1200" dirty="0">
                          <a:effectLst/>
                        </a:rPr>
                        <a:t>"</a:t>
                      </a:r>
                      <a:endParaRPr lang="en-AU" sz="110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1997</a:t>
                      </a:r>
                      <a:endParaRPr lang="en-AU" sz="110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33</a:t>
                      </a:r>
                      <a:endParaRPr lang="en-AU" sz="110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1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u="none" strike="noStrike" dirty="0">
                          <a:effectLst/>
                        </a:rPr>
                        <a:t>USA for Africa</a:t>
                      </a:r>
                      <a:endParaRPr lang="en-AU" sz="110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"</a:t>
                      </a:r>
                      <a:r>
                        <a:rPr lang="en-AU" sz="1200" u="none" strike="noStrike" dirty="0">
                          <a:effectLst/>
                        </a:rPr>
                        <a:t>We Are the World</a:t>
                      </a:r>
                      <a:r>
                        <a:rPr lang="en-AU" sz="1200" dirty="0">
                          <a:effectLst/>
                        </a:rPr>
                        <a:t>"</a:t>
                      </a:r>
                      <a:endParaRPr lang="en-AU" sz="110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>
                          <a:effectLst/>
                        </a:rPr>
                        <a:t>1985</a:t>
                      </a:r>
                      <a:endParaRPr lang="en-AU" sz="110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20</a:t>
                      </a:r>
                      <a:endParaRPr lang="en-AU" sz="110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 bwMode="auto">
          <a:xfrm>
            <a:off x="1259632" y="260648"/>
            <a:ext cx="655272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tx1"/>
                </a:solidFill>
                <a:latin typeface="+mj-lt"/>
                <a:ea typeface="+mj-ea"/>
                <a:cs typeface="Tahoma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r>
              <a:rPr lang="en-US" sz="2800" dirty="0" smtClean="0"/>
              <a:t>Best-selling singles worldwide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168637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476474"/>
              </p:ext>
            </p:extLst>
          </p:nvPr>
        </p:nvGraphicFramePr>
        <p:xfrm>
          <a:off x="1230320" y="2321343"/>
          <a:ext cx="6582040" cy="1806925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2045536"/>
                <a:gridCol w="2592288"/>
                <a:gridCol w="936104"/>
                <a:gridCol w="1008112"/>
              </a:tblGrid>
              <a:tr h="4207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Artist</a:t>
                      </a:r>
                      <a:r>
                        <a:rPr lang="en-AU" sz="1200" u="none" strike="noStrike" dirty="0">
                          <a:effectLst/>
                          <a:hlinkClick r:id="rId2"/>
                        </a:rPr>
                        <a:t> </a:t>
                      </a:r>
                      <a:endParaRPr lang="en-A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Album</a:t>
                      </a:r>
                      <a:r>
                        <a:rPr lang="en-AU" sz="1200" u="none" strike="noStrike" dirty="0">
                          <a:effectLst/>
                          <a:hlinkClick r:id="rId2"/>
                        </a:rPr>
                        <a:t> </a:t>
                      </a:r>
                      <a:endParaRPr lang="en-A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>
                          <a:effectLst/>
                        </a:rPr>
                        <a:t>Released</a:t>
                      </a:r>
                      <a:r>
                        <a:rPr lang="en-AU" sz="1200" u="none" strike="noStrike">
                          <a:effectLst/>
                          <a:hlinkClick r:id="rId2"/>
                        </a:rPr>
                        <a:t> </a:t>
                      </a:r>
                      <a:endParaRPr lang="en-A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>
                          <a:effectLst/>
                        </a:rPr>
                        <a:t>Sales (millions)</a:t>
                      </a:r>
                      <a:r>
                        <a:rPr lang="en-AU" sz="1200" u="none" strike="noStrike">
                          <a:effectLst/>
                          <a:hlinkClick r:id="rId2"/>
                        </a:rPr>
                        <a:t> </a:t>
                      </a:r>
                      <a:endParaRPr lang="en-A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683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AC/DC</a:t>
                      </a:r>
                      <a:endParaRPr lang="en-A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  <a:hlinkClick r:id="rId3" tooltip="Back in Black"/>
                        </a:rPr>
                        <a:t>Back in Black</a:t>
                      </a:r>
                      <a:endParaRPr lang="en-A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>
                          <a:effectLst/>
                        </a:rPr>
                        <a:t>1980</a:t>
                      </a:r>
                      <a:endParaRPr lang="en-A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>
                          <a:effectLst/>
                        </a:rPr>
                        <a:t>49</a:t>
                      </a:r>
                      <a:endParaRPr lang="en-A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097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Pink Floyd</a:t>
                      </a:r>
                      <a:endParaRPr lang="en-A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  <a:hlinkClick r:id="rId4" tooltip="The Dark Side of the Moon"/>
                        </a:rPr>
                        <a:t>The Dark Side of the Moon</a:t>
                      </a:r>
                      <a:endParaRPr lang="en-A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>
                          <a:effectLst/>
                        </a:rPr>
                        <a:t>1973</a:t>
                      </a:r>
                      <a:endParaRPr lang="en-A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45</a:t>
                      </a:r>
                      <a:endParaRPr lang="en-A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83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Whitney</a:t>
                      </a:r>
                      <a:r>
                        <a:rPr lang="en-AU" sz="1200" dirty="0">
                          <a:effectLst/>
                        </a:rPr>
                        <a:t> Houston / Various artists</a:t>
                      </a:r>
                      <a:endParaRPr lang="en-A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  <a:hlinkClick r:id="rId5" tooltip="The Bodyguard: Original Soundtrack Album"/>
                        </a:rPr>
                        <a:t>The Bodyguard</a:t>
                      </a:r>
                      <a:endParaRPr lang="en-A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1992</a:t>
                      </a:r>
                      <a:endParaRPr lang="en-A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44</a:t>
                      </a:r>
                      <a:endParaRPr lang="en-A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008809"/>
              </p:ext>
            </p:extLst>
          </p:nvPr>
        </p:nvGraphicFramePr>
        <p:xfrm>
          <a:off x="1223256" y="1340768"/>
          <a:ext cx="6679958" cy="603441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2071446"/>
                <a:gridCol w="2592288"/>
                <a:gridCol w="936104"/>
                <a:gridCol w="1080120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Artist</a:t>
                      </a:r>
                      <a:r>
                        <a:rPr lang="en-AU" sz="1200" u="none" strike="noStrike" dirty="0">
                          <a:effectLst/>
                          <a:hlinkClick r:id="rId2"/>
                        </a:rPr>
                        <a:t> </a:t>
                      </a:r>
                      <a:endParaRPr lang="en-A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Album</a:t>
                      </a:r>
                      <a:r>
                        <a:rPr lang="en-AU" sz="1200" u="none" strike="noStrike" dirty="0">
                          <a:effectLst/>
                          <a:hlinkClick r:id="rId2"/>
                        </a:rPr>
                        <a:t> </a:t>
                      </a:r>
                      <a:endParaRPr lang="en-A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Released</a:t>
                      </a:r>
                      <a:r>
                        <a:rPr lang="en-AU" sz="1200" u="none" strike="noStrike" dirty="0">
                          <a:effectLst/>
                          <a:hlinkClick r:id="rId2"/>
                        </a:rPr>
                        <a:t> </a:t>
                      </a:r>
                      <a:endParaRPr lang="en-A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Sales (millions)</a:t>
                      </a:r>
                      <a:r>
                        <a:rPr lang="en-AU" sz="1200" u="none" strike="noStrike" dirty="0">
                          <a:effectLst/>
                          <a:hlinkClick r:id="rId2"/>
                        </a:rPr>
                        <a:t> </a:t>
                      </a:r>
                      <a:endParaRPr lang="en-A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Michael Jackson</a:t>
                      </a:r>
                      <a:endParaRPr lang="en-A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  <a:hlinkClick r:id="rId6" tooltip="Thriller (album)"/>
                        </a:rPr>
                        <a:t>Thriller</a:t>
                      </a:r>
                      <a:endParaRPr lang="en-A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>
                          <a:effectLst/>
                        </a:rPr>
                        <a:t>1982</a:t>
                      </a:r>
                      <a:endParaRPr lang="en-AU" sz="11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AU" sz="1200" dirty="0">
                          <a:effectLst/>
                        </a:rPr>
                        <a:t>110</a:t>
                      </a:r>
                      <a:endParaRPr lang="en-A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204410" y="1055156"/>
            <a:ext cx="666516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Over 50 million copies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1230321" y="1772816"/>
            <a:ext cx="665404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44–49 million copies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6552728" cy="576064"/>
          </a:xfrm>
        </p:spPr>
        <p:txBody>
          <a:bodyPr/>
          <a:lstStyle/>
          <a:p>
            <a:r>
              <a:rPr lang="en-US" sz="2800" dirty="0"/>
              <a:t>B</a:t>
            </a:r>
            <a:r>
              <a:rPr lang="en-US" sz="2800" dirty="0" smtClean="0"/>
              <a:t>est-selling albums worldwide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391316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Music Genres</a:t>
            </a:r>
            <a:endParaRPr lang="en-AU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4653461"/>
              </p:ext>
            </p:extLst>
          </p:nvPr>
        </p:nvGraphicFramePr>
        <p:xfrm>
          <a:off x="1907704" y="1628800"/>
          <a:ext cx="5729064" cy="3736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6429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Popular Genres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ebdings" pitchFamily="18" charset="2"/>
              <a:buChar char=""/>
            </a:pPr>
            <a:r>
              <a:rPr lang="en-US" sz="1800" dirty="0" smtClean="0"/>
              <a:t>Hip-Hop</a:t>
            </a:r>
          </a:p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ebdings" pitchFamily="18" charset="2"/>
              <a:buChar char=""/>
            </a:pPr>
            <a:r>
              <a:rPr lang="en-US" sz="1800" dirty="0" smtClean="0"/>
              <a:t>Rap</a:t>
            </a:r>
          </a:p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ebdings" pitchFamily="18" charset="2"/>
              <a:buChar char=""/>
            </a:pPr>
            <a:r>
              <a:rPr lang="en-US" sz="1800" dirty="0" smtClean="0"/>
              <a:t>Rock</a:t>
            </a:r>
          </a:p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ebdings" pitchFamily="18" charset="2"/>
              <a:buChar char=""/>
            </a:pPr>
            <a:r>
              <a:rPr lang="en-US" sz="1800" dirty="0" smtClean="0"/>
              <a:t>Country Rock</a:t>
            </a:r>
          </a:p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ebdings" pitchFamily="18" charset="2"/>
              <a:buChar char=""/>
            </a:pPr>
            <a:r>
              <a:rPr lang="en-US" sz="1800" dirty="0" smtClean="0"/>
              <a:t>Rap</a:t>
            </a:r>
          </a:p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ebdings" pitchFamily="18" charset="2"/>
              <a:buChar char=""/>
            </a:pPr>
            <a:r>
              <a:rPr lang="en-US" sz="1800" dirty="0" smtClean="0"/>
              <a:t>Electronic</a:t>
            </a:r>
          </a:p>
          <a:p>
            <a:pPr marL="285750" indent="-285750">
              <a:buClr>
                <a:schemeClr val="accent1">
                  <a:lumMod val="60000"/>
                  <a:lumOff val="40000"/>
                </a:schemeClr>
              </a:buClr>
              <a:buFont typeface="Webdings" pitchFamily="18" charset="2"/>
              <a:buChar char=""/>
            </a:pPr>
            <a:r>
              <a:rPr lang="en-US" sz="1800" dirty="0" smtClean="0"/>
              <a:t>Pop</a:t>
            </a:r>
            <a:r>
              <a:rPr lang="en-US" sz="1100" dirty="0"/>
              <a:t/>
            </a:r>
            <a:br>
              <a:rPr lang="en-US" sz="1100" dirty="0"/>
            </a:br>
            <a:endParaRPr lang="en-US" sz="1100" dirty="0"/>
          </a:p>
        </p:txBody>
      </p:sp>
      <p:pic>
        <p:nvPicPr>
          <p:cNvPr id="23556" name="Picture 4" descr="C:\Users\LetitiaB\AppData\Local\Microsoft\Windows\Temporary Internet Files\Content.IE5\W5O2NJXV\MP900446462[1].jpg"/>
          <p:cNvPicPr>
            <a:picLocks noChangeAspect="1" noChangeArrowheads="1"/>
          </p:cNvPicPr>
          <p:nvPr/>
        </p:nvPicPr>
        <p:blipFill rotWithShape="1">
          <a:blip r:embed="rId2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04048" y="1484784"/>
            <a:ext cx="2298819" cy="31369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700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END</a:t>
            </a:r>
            <a:endParaRPr lang="en-US" dirty="0" smtClean="0"/>
          </a:p>
        </p:txBody>
      </p:sp>
      <p:pic>
        <p:nvPicPr>
          <p:cNvPr id="5" name="Picture Placeholder 4" descr="recycle_wd.png"/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31640" y="692696"/>
            <a:ext cx="6775210" cy="3500525"/>
          </a:xfrm>
          <a:ln w="12700" cmpd="sng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M_music_sheet">
  <a:themeElements>
    <a:clrScheme name="Music Sheet">
      <a:dk1>
        <a:srgbClr val="333333"/>
      </a:dk1>
      <a:lt1>
        <a:srgbClr val="FFFFFF"/>
      </a:lt1>
      <a:dk2>
        <a:srgbClr val="0D586F"/>
      </a:dk2>
      <a:lt2>
        <a:srgbClr val="E0BF50"/>
      </a:lt2>
      <a:accent1>
        <a:srgbClr val="0D586F"/>
      </a:accent1>
      <a:accent2>
        <a:srgbClr val="E0BF50"/>
      </a:accent2>
      <a:accent3>
        <a:srgbClr val="85AABC"/>
      </a:accent3>
      <a:accent4>
        <a:srgbClr val="885A20"/>
      </a:accent4>
      <a:accent5>
        <a:srgbClr val="787878"/>
      </a:accent5>
      <a:accent6>
        <a:srgbClr val="323232"/>
      </a:accent6>
      <a:hlink>
        <a:srgbClr val="495A67"/>
      </a:hlink>
      <a:folHlink>
        <a:srgbClr val="92D050"/>
      </a:folHlink>
    </a:clrScheme>
    <a:fontScheme name="Custom 6">
      <a:majorFont>
        <a:latin typeface="Lucida Sans"/>
        <a:ea typeface=""/>
        <a:cs typeface=""/>
      </a:majorFont>
      <a:minorFont>
        <a:latin typeface="Lucid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Perpetua" pitchFamily="18" charset="0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EAC6D37-C0FE-4A22-A0C7-388BDE2200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PM_music_sheet</Template>
  <TotalTime>34</TotalTime>
  <Words>144</Words>
  <Application>Microsoft Office PowerPoint</Application>
  <PresentationFormat>On-screen Show (4:3)</PresentationFormat>
  <Paragraphs>65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Times New Roman</vt:lpstr>
      <vt:lpstr>Tahoma</vt:lpstr>
      <vt:lpstr>Lucida Sans</vt:lpstr>
      <vt:lpstr>Webdings</vt:lpstr>
      <vt:lpstr>Calibri</vt:lpstr>
      <vt:lpstr>Perpetua</vt:lpstr>
      <vt:lpstr>PM_music_sheet</vt:lpstr>
      <vt:lpstr>MUSIC FACTS</vt:lpstr>
      <vt:lpstr>PowerPoint Presentation</vt:lpstr>
      <vt:lpstr>Best-selling albums worldwide</vt:lpstr>
      <vt:lpstr>Music Genres</vt:lpstr>
      <vt:lpstr>Popular Genres</vt:lpstr>
      <vt:lpstr>THE END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Your Presentation Name</dc:title>
  <dc:creator>Letitia Bakes</dc:creator>
  <cp:lastModifiedBy>Letitia Bakes</cp:lastModifiedBy>
  <cp:revision>5</cp:revision>
  <dcterms:created xsi:type="dcterms:W3CDTF">2010-12-20T23:30:09Z</dcterms:created>
  <dcterms:modified xsi:type="dcterms:W3CDTF">2010-12-21T00:05:02Z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TC101857275</vt:lpwstr>
  </property>
</Properties>
</file>