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78.xml" ContentType="application/vnd.openxmlformats-officedocument.presentationml.tag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38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45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34.xml" ContentType="application/vnd.openxmlformats-officedocument.presentationml.tags+xml"/>
  <Override PartName="/ppt/tags/tag52.xml" ContentType="application/vnd.openxmlformats-officedocument.presentationml.tags+xml"/>
  <Override PartName="/ppt/tags/tag81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tags/tag41.xml" ContentType="application/vnd.openxmlformats-officedocument.presentationml.tags+xml"/>
  <Override PartName="/ppt/tags/tag50.xml" ContentType="application/vnd.openxmlformats-officedocument.presentationml.tags+xml"/>
  <Override PartName="/ppt/tags/tag70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79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Default Extension="emf" ContentType="image/x-emf"/>
  <Override PartName="/ppt/tags/tag39.xml" ContentType="application/vnd.openxmlformats-officedocument.presentationml.tags+xml"/>
  <Override PartName="/ppt/tags/tag59.xml" ContentType="application/vnd.openxmlformats-officedocument.presentationml.tags+xml"/>
  <Override PartName="/ppt/tags/tag68.xml" ContentType="application/vnd.openxmlformats-officedocument.presentationml.tags+xml"/>
  <Override PartName="/ppt/tags/tag77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57.xml" ContentType="application/vnd.openxmlformats-officedocument.presentationml.tags+xml"/>
  <Override PartName="/ppt/tags/tag66.xml" ContentType="application/vnd.openxmlformats-officedocument.presentationml.tags+xml"/>
  <Override PartName="/ppt/tags/tag75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55.xml" ContentType="application/vnd.openxmlformats-officedocument.presentationml.tags+xml"/>
  <Override PartName="/ppt/tags/tag64.xml" ContentType="application/vnd.openxmlformats-officedocument.presentationml.tags+xml"/>
  <Override PartName="/ppt/tags/tag73.xml" ContentType="application/vnd.openxmlformats-officedocument.presentationml.tags+xml"/>
  <Override PartName="/ppt/tags/tag82.xml" ContentType="application/vnd.openxmlformats-officedocument.presentationml.tag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53.xml" ContentType="application/vnd.openxmlformats-officedocument.presentationml.tags+xml"/>
  <Override PartName="/ppt/tags/tag62.xml" ContentType="application/vnd.openxmlformats-officedocument.presentationml.tags+xml"/>
  <Override PartName="/ppt/tags/tag71.xml" ContentType="application/vnd.openxmlformats-officedocument.presentationml.tags+xml"/>
  <Override PartName="/ppt/tags/tag80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ppt/tags/tag60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tags/tag2.xml" ContentType="application/vnd.openxmlformats-officedocument.presentationml.tags+xml"/>
  <Default Extension="wmf" ContentType="image/x-wmf"/>
  <Default Extension="xls" ContentType="application/vnd.ms-excel"/>
  <Override PartName="/ppt/tags/tag58.xml" ContentType="application/vnd.openxmlformats-officedocument.presentationml.tags+xml"/>
  <Override PartName="/ppt/tags/tag69.xml" ContentType="application/vnd.openxmlformats-officedocument.presentationml.tags+xml"/>
  <Default Extension="rels" ContentType="application/vnd.openxmlformats-package.relationships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68" r:id="rId5"/>
    <p:sldId id="259" r:id="rId6"/>
    <p:sldId id="262" r:id="rId7"/>
    <p:sldId id="260" r:id="rId8"/>
    <p:sldId id="267" r:id="rId9"/>
    <p:sldId id="266" r:id="rId10"/>
    <p:sldId id="269" r:id="rId11"/>
    <p:sldId id="271" r:id="rId12"/>
    <p:sldId id="272" r:id="rId13"/>
    <p:sldId id="273" r:id="rId14"/>
    <p:sldId id="274" r:id="rId15"/>
    <p:sldId id="270" r:id="rId16"/>
  </p:sldIdLst>
  <p:sldSz cx="9144000" cy="6858000" type="screen4x3"/>
  <p:notesSz cx="6858000" cy="9144000"/>
  <p:custDataLst>
    <p:tags r:id="rId1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showPr showNarration="1">
    <p:present/>
    <p:sldAll/>
    <p:penClr>
      <a:srgbClr val="FF0000"/>
    </p:penClr>
  </p:showPr>
  <p:clrMru>
    <a:srgbClr val="BEE296"/>
    <a:srgbClr val="A4D76B"/>
    <a:srgbClr val="FF9801"/>
    <a:srgbClr val="76B531"/>
    <a:srgbClr val="EE6B08"/>
    <a:srgbClr val="FBA305"/>
    <a:srgbClr val="FF8C19"/>
    <a:srgbClr val="127E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82" d="100"/>
          <a:sy n="82" d="100"/>
        </p:scale>
        <p:origin x="-96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-12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-12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-12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-128" charset="0"/>
              </a:defRPr>
            </a:lvl1pPr>
          </a:lstStyle>
          <a:p>
            <a:pPr>
              <a:defRPr/>
            </a:pPr>
            <a:fld id="{3168B98D-32F3-4AA3-B8F7-20ED6716A3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2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2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2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2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2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89CD9B-CD73-402A-AD75-422A280890F5}" type="slidenum">
              <a:rPr lang="en-US" smtClean="0">
                <a:latin typeface="Times"/>
              </a:rPr>
              <a:pPr/>
              <a:t>3</a:t>
            </a:fld>
            <a:endParaRPr lang="en-US" smtClean="0">
              <a:latin typeface="Time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FF819-19D2-4069-9840-22AC20F225CF}" type="datetime1">
              <a:rPr lang="en-US"/>
              <a:pPr>
                <a:defRPr/>
              </a:pPr>
              <a:t>2/12/2008</a:t>
            </a:fld>
            <a:endParaRPr lang="en-US" sz="14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Financial Data Presentation</a:t>
            </a:r>
            <a:endParaRPr lang="en-US" b="0">
              <a:latin typeface="Times" pitchFamily="-12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3CA0F-7692-4B9B-8AC6-795A58F9A9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9D3D6-6491-43E1-997C-9E0EA9606B11}" type="datetime1">
              <a:rPr lang="en-US"/>
              <a:pPr>
                <a:defRPr/>
              </a:pPr>
              <a:t>2/12/2008</a:t>
            </a:fld>
            <a:endParaRPr lang="en-US" sz="14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Financial Data Presentation</a:t>
            </a:r>
            <a:endParaRPr lang="en-US" b="0">
              <a:latin typeface="Times" pitchFamily="-12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45AEE-4FA5-4FFA-827B-C52EA1C7E1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85800"/>
            <a:ext cx="19431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98513" y="685800"/>
            <a:ext cx="5678487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8A09E7-1C7E-43F4-9A7B-38CF5B52D8F2}" type="datetime1">
              <a:rPr lang="en-US"/>
              <a:pPr>
                <a:defRPr/>
              </a:pPr>
              <a:t>2/12/2008</a:t>
            </a:fld>
            <a:endParaRPr lang="en-US" sz="14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Financial Data Presentation</a:t>
            </a:r>
            <a:endParaRPr lang="en-US" b="0">
              <a:latin typeface="Times" pitchFamily="-12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76256-676B-4DAB-922D-D0110FA236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EB71B-5264-4A10-97FB-42D409BB6AF3}" type="datetime1">
              <a:rPr lang="en-US"/>
              <a:pPr>
                <a:defRPr/>
              </a:pPr>
              <a:t>2/12/2008</a:t>
            </a:fld>
            <a:endParaRPr lang="en-US" sz="14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Financial Data Presentation</a:t>
            </a:r>
            <a:endParaRPr lang="en-US" b="0">
              <a:latin typeface="Times" pitchFamily="-12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267D6-16E1-4404-9760-F8DDFD0FCA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5088B-E23A-4BE3-B177-EAC416940EC6}" type="datetime1">
              <a:rPr lang="en-US"/>
              <a:pPr>
                <a:defRPr/>
              </a:pPr>
              <a:t>2/12/2008</a:t>
            </a:fld>
            <a:endParaRPr lang="en-US" sz="14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Financial Data Presentation</a:t>
            </a:r>
            <a:endParaRPr lang="en-US" b="0">
              <a:latin typeface="Times" pitchFamily="-12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ABE7-408F-418D-A644-C6EEB066C9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0100" y="1947863"/>
            <a:ext cx="3810000" cy="3767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947863"/>
            <a:ext cx="3810000" cy="3767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E278A-3DE7-448B-B82F-5FD2DF6E0512}" type="datetime1">
              <a:rPr lang="en-US"/>
              <a:pPr>
                <a:defRPr/>
              </a:pPr>
              <a:t>2/12/2008</a:t>
            </a:fld>
            <a:endParaRPr lang="en-US" sz="14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Financial Data Presentation</a:t>
            </a:r>
            <a:endParaRPr lang="en-US" b="0">
              <a:latin typeface="Times" pitchFamily="-12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0FB32-1706-487A-AE28-21AA42B245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5DE6F-F538-481D-A469-3E66EA50AB2E}" type="datetime1">
              <a:rPr lang="en-US"/>
              <a:pPr>
                <a:defRPr/>
              </a:pPr>
              <a:t>2/12/2008</a:t>
            </a:fld>
            <a:endParaRPr lang="en-US" sz="140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Financial Data Presentation</a:t>
            </a:r>
            <a:endParaRPr lang="en-US" b="0">
              <a:latin typeface="Times" pitchFamily="-128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75780-F0E3-4943-8EA9-877F28A4B3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0A1B5-49EA-488F-8B47-F2B9633015DD}" type="datetime1">
              <a:rPr lang="en-US"/>
              <a:pPr>
                <a:defRPr/>
              </a:pPr>
              <a:t>2/12/2008</a:t>
            </a:fld>
            <a:endParaRPr lang="en-US" sz="14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Financial Data Presentation</a:t>
            </a:r>
            <a:endParaRPr lang="en-US" b="0">
              <a:latin typeface="Times" pitchFamily="-12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12DE5-054E-4E0C-8FCF-6B7165F389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DD65A-8F75-4045-A4CE-8170C450EAC6}" type="datetime1">
              <a:rPr lang="en-US"/>
              <a:pPr>
                <a:defRPr/>
              </a:pPr>
              <a:t>2/12/2008</a:t>
            </a:fld>
            <a:endParaRPr lang="en-US" sz="140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Financial Data Presentation</a:t>
            </a:r>
            <a:endParaRPr lang="en-US" b="0">
              <a:latin typeface="Times" pitchFamily="-12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E9E81-B498-4563-A13F-C366A0B101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7A360-6AD3-460E-945D-FBED5895A4EA}" type="datetime1">
              <a:rPr lang="en-US"/>
              <a:pPr>
                <a:defRPr/>
              </a:pPr>
              <a:t>2/12/2008</a:t>
            </a:fld>
            <a:endParaRPr lang="en-US" sz="14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Financial Data Presentation</a:t>
            </a:r>
            <a:endParaRPr lang="en-US" b="0">
              <a:latin typeface="Times" pitchFamily="-12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203C3-CD6D-482A-9965-7A5DE7AA7B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2C841-DF2D-4D8E-9ACD-4CD899E44F23}" type="datetime1">
              <a:rPr lang="en-US"/>
              <a:pPr>
                <a:defRPr/>
              </a:pPr>
              <a:t>2/12/2008</a:t>
            </a:fld>
            <a:endParaRPr lang="en-US" sz="14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Financial Data Presentation</a:t>
            </a:r>
            <a:endParaRPr lang="en-US" b="0">
              <a:latin typeface="Times" pitchFamily="-12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1E082-781F-4BCA-92CC-0B8A4988D1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3" descr="aquo_gbi_rgb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777163" y="5897563"/>
            <a:ext cx="1150937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1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5588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98513" y="6858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0100" y="1947863"/>
            <a:ext cx="7772400" cy="376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17563" y="6186488"/>
            <a:ext cx="1554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Bell Gothic Std Light" pitchFamily="-128" charset="0"/>
              </a:defRPr>
            </a:lvl1pPr>
          </a:lstStyle>
          <a:p>
            <a:pPr>
              <a:defRPr/>
            </a:pPr>
            <a:fld id="{5F27F8F6-C95E-4DB9-818C-9A04584C0621}" type="datetime1">
              <a:rPr lang="en-US"/>
              <a:pPr>
                <a:defRPr/>
              </a:pPr>
              <a:t>2/12/2008</a:t>
            </a:fld>
            <a:endParaRPr lang="en-US" sz="140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25700" y="6186488"/>
            <a:ext cx="3527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b="1">
                <a:latin typeface="Bell Gothic Std Light" pitchFamily="-128" charset="0"/>
              </a:defRPr>
            </a:lvl1pPr>
          </a:lstStyle>
          <a:p>
            <a:pPr>
              <a:defRPr/>
            </a:pPr>
            <a:r>
              <a:rPr lang="en-US"/>
              <a:t>Financial Data Presentation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91250" y="6186488"/>
            <a:ext cx="1436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latin typeface="Bell Gothic Std Light" pitchFamily="-128" charset="0"/>
              </a:defRPr>
            </a:lvl1pPr>
          </a:lstStyle>
          <a:p>
            <a:pPr>
              <a:defRPr/>
            </a:pPr>
            <a:fld id="{ED09B80B-0028-409E-843F-CD1C642563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Bell Gothic Std Black" pitchFamily="-12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Bell Gothic Std Black" pitchFamily="-12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Bell Gothic Std Black" pitchFamily="-12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Bell Gothic Std Black" pitchFamily="-12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Bell Gothic Std Black" pitchFamily="-12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Bell Gothic Std Black" pitchFamily="-12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Bell Gothic Std Black" pitchFamily="-12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Bell Gothic Std Black" pitchFamily="-128" charset="0"/>
        </a:defRPr>
      </a:lvl9pPr>
    </p:titleStyle>
    <p:bodyStyle>
      <a:lvl1pPr marL="225425" indent="-225425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69913" indent="-230188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Bell Gothic Std Light" pitchFamily="-128" charset="0"/>
        </a:defRPr>
      </a:lvl2pPr>
      <a:lvl3pPr marL="912813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Bell Gothic Std Light" pitchFamily="-128" charset="0"/>
        </a:defRPr>
      </a:lvl3pPr>
      <a:lvl4pPr marL="1255713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Bell Gothic Std Light" pitchFamily="-128" charset="0"/>
        </a:defRPr>
      </a:lvl4pPr>
      <a:lvl5pPr marL="1598613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Bell Gothic Std Light" pitchFamily="-128" charset="0"/>
        </a:defRPr>
      </a:lvl5pPr>
      <a:lvl6pPr marL="2055813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Bell Gothic Std Light" pitchFamily="-128" charset="0"/>
        </a:defRPr>
      </a:lvl6pPr>
      <a:lvl7pPr marL="2513013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Bell Gothic Std Light" pitchFamily="-128" charset="0"/>
        </a:defRPr>
      </a:lvl7pPr>
      <a:lvl8pPr marL="2970213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Bell Gothic Std Light" pitchFamily="-128" charset="0"/>
        </a:defRPr>
      </a:lvl8pPr>
      <a:lvl9pPr marL="3427413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Bell Gothic Std Light" pitchFamily="-12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17.xml"/><Relationship Id="rId13" Type="http://schemas.openxmlformats.org/officeDocument/2006/relationships/slideLayout" Target="../slideLayouts/slideLayout6.xml"/><Relationship Id="rId3" Type="http://schemas.openxmlformats.org/officeDocument/2006/relationships/tags" Target="../tags/tag12.xml"/><Relationship Id="rId7" Type="http://schemas.openxmlformats.org/officeDocument/2006/relationships/tags" Target="../tags/tag16.xml"/><Relationship Id="rId12" Type="http://schemas.openxmlformats.org/officeDocument/2006/relationships/tags" Target="../tags/tag21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11" Type="http://schemas.openxmlformats.org/officeDocument/2006/relationships/tags" Target="../tags/tag20.xml"/><Relationship Id="rId5" Type="http://schemas.openxmlformats.org/officeDocument/2006/relationships/tags" Target="../tags/tag14.xml"/><Relationship Id="rId15" Type="http://schemas.openxmlformats.org/officeDocument/2006/relationships/image" Target="../media/image9.emf"/><Relationship Id="rId10" Type="http://schemas.openxmlformats.org/officeDocument/2006/relationships/tags" Target="../tags/tag19.xml"/><Relationship Id="rId4" Type="http://schemas.openxmlformats.org/officeDocument/2006/relationships/tags" Target="../tags/tag13.xml"/><Relationship Id="rId9" Type="http://schemas.openxmlformats.org/officeDocument/2006/relationships/tags" Target="../tags/tag18.xml"/><Relationship Id="rId14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29.xml"/><Relationship Id="rId13" Type="http://schemas.openxmlformats.org/officeDocument/2006/relationships/tags" Target="../tags/tag34.xml"/><Relationship Id="rId18" Type="http://schemas.openxmlformats.org/officeDocument/2006/relationships/tags" Target="../tags/tag39.xml"/><Relationship Id="rId3" Type="http://schemas.openxmlformats.org/officeDocument/2006/relationships/tags" Target="../tags/tag24.xml"/><Relationship Id="rId21" Type="http://schemas.openxmlformats.org/officeDocument/2006/relationships/image" Target="../media/image9.emf"/><Relationship Id="rId7" Type="http://schemas.openxmlformats.org/officeDocument/2006/relationships/tags" Target="../tags/tag28.xml"/><Relationship Id="rId12" Type="http://schemas.openxmlformats.org/officeDocument/2006/relationships/tags" Target="../tags/tag33.xml"/><Relationship Id="rId17" Type="http://schemas.openxmlformats.org/officeDocument/2006/relationships/tags" Target="../tags/tag38.xml"/><Relationship Id="rId2" Type="http://schemas.openxmlformats.org/officeDocument/2006/relationships/tags" Target="../tags/tag23.xml"/><Relationship Id="rId16" Type="http://schemas.openxmlformats.org/officeDocument/2006/relationships/tags" Target="../tags/tag37.xml"/><Relationship Id="rId20" Type="http://schemas.openxmlformats.org/officeDocument/2006/relationships/image" Target="../media/image8.emf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11" Type="http://schemas.openxmlformats.org/officeDocument/2006/relationships/tags" Target="../tags/tag32.xml"/><Relationship Id="rId5" Type="http://schemas.openxmlformats.org/officeDocument/2006/relationships/tags" Target="../tags/tag26.xml"/><Relationship Id="rId15" Type="http://schemas.openxmlformats.org/officeDocument/2006/relationships/tags" Target="../tags/tag36.xml"/><Relationship Id="rId10" Type="http://schemas.openxmlformats.org/officeDocument/2006/relationships/tags" Target="../tags/tag31.xml"/><Relationship Id="rId19" Type="http://schemas.openxmlformats.org/officeDocument/2006/relationships/slideLayout" Target="../slideLayouts/slideLayout6.xml"/><Relationship Id="rId4" Type="http://schemas.openxmlformats.org/officeDocument/2006/relationships/tags" Target="../tags/tag25.xml"/><Relationship Id="rId9" Type="http://schemas.openxmlformats.org/officeDocument/2006/relationships/tags" Target="../tags/tag30.xml"/><Relationship Id="rId14" Type="http://schemas.openxmlformats.org/officeDocument/2006/relationships/tags" Target="../tags/tag3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47.xml"/><Relationship Id="rId13" Type="http://schemas.openxmlformats.org/officeDocument/2006/relationships/slideLayout" Target="../slideLayouts/slideLayout6.xml"/><Relationship Id="rId3" Type="http://schemas.openxmlformats.org/officeDocument/2006/relationships/tags" Target="../tags/tag42.xml"/><Relationship Id="rId7" Type="http://schemas.openxmlformats.org/officeDocument/2006/relationships/tags" Target="../tags/tag46.xml"/><Relationship Id="rId12" Type="http://schemas.openxmlformats.org/officeDocument/2006/relationships/tags" Target="../tags/tag51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tags" Target="../tags/tag45.xml"/><Relationship Id="rId11" Type="http://schemas.openxmlformats.org/officeDocument/2006/relationships/tags" Target="../tags/tag50.xml"/><Relationship Id="rId5" Type="http://schemas.openxmlformats.org/officeDocument/2006/relationships/tags" Target="../tags/tag44.xml"/><Relationship Id="rId15" Type="http://schemas.openxmlformats.org/officeDocument/2006/relationships/image" Target="../media/image8.emf"/><Relationship Id="rId10" Type="http://schemas.openxmlformats.org/officeDocument/2006/relationships/tags" Target="../tags/tag49.xml"/><Relationship Id="rId4" Type="http://schemas.openxmlformats.org/officeDocument/2006/relationships/tags" Target="../tags/tag43.xml"/><Relationship Id="rId9" Type="http://schemas.openxmlformats.org/officeDocument/2006/relationships/tags" Target="../tags/tag48.xml"/><Relationship Id="rId14" Type="http://schemas.openxmlformats.org/officeDocument/2006/relationships/image" Target="../media/image9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3" Type="http://schemas.openxmlformats.org/officeDocument/2006/relationships/tags" Target="../tags/tag54.xml"/><Relationship Id="rId7" Type="http://schemas.openxmlformats.org/officeDocument/2006/relationships/tags" Target="../tags/tag58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6" Type="http://schemas.openxmlformats.org/officeDocument/2006/relationships/tags" Target="../tags/tag57.xml"/><Relationship Id="rId5" Type="http://schemas.openxmlformats.org/officeDocument/2006/relationships/tags" Target="../tags/tag56.xml"/><Relationship Id="rId4" Type="http://schemas.openxmlformats.org/officeDocument/2006/relationships/tags" Target="../tags/tag5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66.xml"/><Relationship Id="rId13" Type="http://schemas.openxmlformats.org/officeDocument/2006/relationships/tags" Target="../tags/tag71.xml"/><Relationship Id="rId18" Type="http://schemas.openxmlformats.org/officeDocument/2006/relationships/tags" Target="../tags/tag76.xml"/><Relationship Id="rId3" Type="http://schemas.openxmlformats.org/officeDocument/2006/relationships/tags" Target="../tags/tag61.xml"/><Relationship Id="rId21" Type="http://schemas.openxmlformats.org/officeDocument/2006/relationships/image" Target="../media/image9.emf"/><Relationship Id="rId7" Type="http://schemas.openxmlformats.org/officeDocument/2006/relationships/tags" Target="../tags/tag65.xml"/><Relationship Id="rId12" Type="http://schemas.openxmlformats.org/officeDocument/2006/relationships/tags" Target="../tags/tag70.xml"/><Relationship Id="rId17" Type="http://schemas.openxmlformats.org/officeDocument/2006/relationships/tags" Target="../tags/tag75.xml"/><Relationship Id="rId2" Type="http://schemas.openxmlformats.org/officeDocument/2006/relationships/tags" Target="../tags/tag60.xml"/><Relationship Id="rId16" Type="http://schemas.openxmlformats.org/officeDocument/2006/relationships/tags" Target="../tags/tag74.xml"/><Relationship Id="rId20" Type="http://schemas.openxmlformats.org/officeDocument/2006/relationships/image" Target="../media/image8.emf"/><Relationship Id="rId1" Type="http://schemas.openxmlformats.org/officeDocument/2006/relationships/tags" Target="../tags/tag59.xml"/><Relationship Id="rId6" Type="http://schemas.openxmlformats.org/officeDocument/2006/relationships/tags" Target="../tags/tag64.xml"/><Relationship Id="rId11" Type="http://schemas.openxmlformats.org/officeDocument/2006/relationships/tags" Target="../tags/tag69.xml"/><Relationship Id="rId5" Type="http://schemas.openxmlformats.org/officeDocument/2006/relationships/tags" Target="../tags/tag63.xml"/><Relationship Id="rId15" Type="http://schemas.openxmlformats.org/officeDocument/2006/relationships/tags" Target="../tags/tag73.xml"/><Relationship Id="rId10" Type="http://schemas.openxmlformats.org/officeDocument/2006/relationships/tags" Target="../tags/tag68.xml"/><Relationship Id="rId19" Type="http://schemas.openxmlformats.org/officeDocument/2006/relationships/slideLayout" Target="../slideLayouts/slideLayout6.xml"/><Relationship Id="rId4" Type="http://schemas.openxmlformats.org/officeDocument/2006/relationships/tags" Target="../tags/tag62.xml"/><Relationship Id="rId9" Type="http://schemas.openxmlformats.org/officeDocument/2006/relationships/tags" Target="../tags/tag67.xml"/><Relationship Id="rId14" Type="http://schemas.openxmlformats.org/officeDocument/2006/relationships/tags" Target="../tags/tag7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79.xml"/><Relationship Id="rId7" Type="http://schemas.openxmlformats.org/officeDocument/2006/relationships/slideLayout" Target="../slideLayouts/slideLayout6.xml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6" Type="http://schemas.openxmlformats.org/officeDocument/2006/relationships/tags" Target="../tags/tag82.xml"/><Relationship Id="rId5" Type="http://schemas.openxmlformats.org/officeDocument/2006/relationships/tags" Target="../tags/tag81.xml"/><Relationship Id="rId4" Type="http://schemas.openxmlformats.org/officeDocument/2006/relationships/tags" Target="../tags/tag8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Microsoft_Office_Excel_97-2003_Worksheet1.xls"/><Relationship Id="rId4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Excel_97-2003_Worksheet2.xls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Microsoft_Office_Excel_97-2003_Worksheet3.xls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4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AD2BC53D-55DE-4B5A-A5FD-987251D1746A}" type="datetime1">
              <a:rPr lang="en-US" smtClean="0">
                <a:latin typeface="Bell Gothic Std Light" pitchFamily="34" charset="0"/>
              </a:rPr>
              <a:pPr/>
              <a:t>2/12/2008</a:t>
            </a:fld>
            <a:endParaRPr lang="en-US" sz="1400" smtClean="0">
              <a:latin typeface="Bell Gothic Std Light" pitchFamily="34" charset="0"/>
            </a:endParaRPr>
          </a:p>
        </p:txBody>
      </p:sp>
      <p:sp>
        <p:nvSpPr>
          <p:cNvPr id="1741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Bell Gothic Std Light" pitchFamily="34" charset="0"/>
              </a:rPr>
              <a:t>Financial Data Presentation</a:t>
            </a:r>
            <a:endParaRPr lang="en-US" b="0" smtClean="0">
              <a:latin typeface="Times"/>
            </a:endParaRPr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520641E-D62B-4C81-A170-A1CF7639FA5A}" type="slidenum">
              <a:rPr lang="en-US" smtClean="0">
                <a:latin typeface="Bell Gothic Std Light" pitchFamily="34" charset="0"/>
              </a:rPr>
              <a:pPr/>
              <a:t>1</a:t>
            </a:fld>
            <a:endParaRPr lang="en-US" smtClean="0">
              <a:latin typeface="Bell Gothic Std Light" pitchFamily="34" charset="0"/>
            </a:endParaRPr>
          </a:p>
        </p:txBody>
      </p:sp>
      <p:pic>
        <p:nvPicPr>
          <p:cNvPr id="17413" name="Picture 13" descr="Aquo_PPT_Template_Cvr6_Sourc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588" y="-1588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Rectangle 8"/>
          <p:cNvSpPr>
            <a:spLocks noGrp="1" noChangeArrowheads="1"/>
          </p:cNvSpPr>
          <p:nvPr>
            <p:ph type="ctrTitle"/>
          </p:nvPr>
        </p:nvSpPr>
        <p:spPr>
          <a:xfrm>
            <a:off x="4487863" y="2720975"/>
            <a:ext cx="4267200" cy="762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Financial Data Presentation</a:t>
            </a:r>
            <a:endParaRPr lang="en-US" smtClean="0"/>
          </a:p>
        </p:txBody>
      </p:sp>
      <p:sp>
        <p:nvSpPr>
          <p:cNvPr id="17415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4484688" y="3581400"/>
            <a:ext cx="4270375" cy="1752600"/>
          </a:xfrm>
        </p:spPr>
        <p:txBody>
          <a:bodyPr/>
          <a:lstStyle/>
          <a:p>
            <a:pPr algn="l" eaLnBrk="1" hangingPunct="1"/>
            <a:r>
              <a:rPr lang="en-US" sz="1800" smtClean="0">
                <a:solidFill>
                  <a:schemeClr val="bg1"/>
                </a:solidFill>
              </a:rPr>
              <a:t>An overview of Aquo’s Green Bottling Plant Construction and Operating Costs</a:t>
            </a:r>
            <a:endParaRPr lang="en-US" sz="1600" smtClean="0">
              <a:solidFill>
                <a:schemeClr val="bg1"/>
              </a:solidFill>
            </a:endParaRPr>
          </a:p>
          <a:p>
            <a:pPr algn="l" eaLnBrk="1" hangingPunct="1"/>
            <a:r>
              <a:rPr lang="en-US" sz="1200" smtClean="0">
                <a:solidFill>
                  <a:schemeClr val="bg1"/>
                </a:solidFill>
              </a:rPr>
              <a:t>July 17, 2008</a:t>
            </a:r>
            <a:endParaRPr lang="en-US" smtClean="0"/>
          </a:p>
          <a:p>
            <a:pPr eaLnBrk="1" hangingPunct="1"/>
            <a:endParaRPr lang="en-US" smtClean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mmprod_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lIns="0" tIns="0" rIns="0" bIns="0"/>
          <a:lstStyle/>
          <a:p>
            <a:r>
              <a:rPr lang="en-US" sz="1700" smtClean="0"/>
              <a:t>Using solar power and recycled water will raise annual operating </a:t>
            </a:r>
            <a:br>
              <a:rPr lang="en-US" sz="1700" smtClean="0"/>
            </a:br>
            <a:r>
              <a:rPr lang="en-US" sz="1700" smtClean="0"/>
              <a:t>costs above conventional operating methods.</a:t>
            </a:r>
          </a:p>
        </p:txBody>
      </p:sp>
      <p:sp>
        <p:nvSpPr>
          <p:cNvPr id="22531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E15B1EA0-4F78-42C5-9DDC-D013B070AA34}" type="datetime1">
              <a:rPr lang="en-US" smtClean="0">
                <a:latin typeface="Bell Gothic Std Light" pitchFamily="34" charset="0"/>
              </a:rPr>
              <a:pPr/>
              <a:t>2/12/2008</a:t>
            </a:fld>
            <a:endParaRPr lang="en-US" sz="1400" smtClean="0">
              <a:latin typeface="Bell Gothic Std Light" pitchFamily="34" charset="0"/>
            </a:endParaRPr>
          </a:p>
        </p:txBody>
      </p:sp>
      <p:sp>
        <p:nvSpPr>
          <p:cNvPr id="2253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Bell Gothic Std Light" pitchFamily="34" charset="0"/>
              </a:rPr>
              <a:t>Financial Data Presentation</a:t>
            </a:r>
            <a:endParaRPr lang="en-US" b="0" smtClean="0">
              <a:latin typeface="Times"/>
            </a:endParaRPr>
          </a:p>
        </p:txBody>
      </p:sp>
      <p:sp>
        <p:nvSpPr>
          <p:cNvPr id="2253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2AF25BC-86D5-406A-B6F2-7F01175D1DEE}" type="slidenum">
              <a:rPr lang="en-US" smtClean="0">
                <a:latin typeface="Bell Gothic Std Light" pitchFamily="34" charset="0"/>
              </a:rPr>
              <a:pPr/>
              <a:t>10</a:t>
            </a:fld>
            <a:endParaRPr lang="en-US" smtClean="0">
              <a:latin typeface="Bell Gothic Std Light" pitchFamily="34" charset="0"/>
            </a:endParaRPr>
          </a:p>
        </p:txBody>
      </p:sp>
      <p:grpSp>
        <p:nvGrpSpPr>
          <p:cNvPr id="22534" name="mmprod_Button104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6329363" y="5375275"/>
            <a:ext cx="1077912" cy="339725"/>
            <a:chOff x="6329680" y="5375957"/>
            <a:chExt cx="1076960" cy="339043"/>
          </a:xfrm>
        </p:grpSpPr>
        <p:sp>
          <p:nvSpPr>
            <p:cNvPr id="22544" name="mmprod_ButtonShape104"/>
            <p:cNvSpPr>
              <a:spLocks noChangeArrowheads="1"/>
            </p:cNvSpPr>
            <p:nvPr/>
          </p:nvSpPr>
          <p:spPr bwMode="auto">
            <a:xfrm>
              <a:off x="6329680" y="5375957"/>
              <a:ext cx="1076960" cy="339043"/>
            </a:xfrm>
            <a:prstGeom prst="roundRect">
              <a:avLst>
                <a:gd name="adj" fmla="val 16667"/>
              </a:avLst>
            </a:prstGeom>
            <a:solidFill>
              <a:srgbClr val="92D050"/>
            </a:solidFill>
            <a:ln w="15875" algn="ctr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/>
            <a:lstStyle/>
            <a:p>
              <a:pPr eaLnBrk="0" hangingPunct="0"/>
              <a:endParaRPr lang="en-US"/>
            </a:p>
          </p:txBody>
        </p:sp>
        <p:sp>
          <p:nvSpPr>
            <p:cNvPr id="22545" name="mmprod_ButtonText105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6355080" y="5401357"/>
              <a:ext cx="1026160" cy="288243"/>
            </a:xfrm>
            <a:prstGeom prst="roundRect">
              <a:avLst>
                <a:gd name="adj" fmla="val 16667"/>
              </a:avLst>
            </a:prstGeom>
            <a:noFill/>
            <a:ln w="15875" algn="ctr">
              <a:noFill/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algn="ctr" eaLnBrk="0" hangingPunct="0"/>
              <a:r>
                <a:rPr lang="en-US" sz="1300" b="1" dirty="0">
                  <a:solidFill>
                    <a:srgbClr val="2B333C"/>
                  </a:solidFill>
                  <a:latin typeface="+mj-lt"/>
                </a:rPr>
                <a:t>Submit</a:t>
              </a:r>
            </a:p>
          </p:txBody>
        </p:sp>
      </p:grpSp>
      <p:grpSp>
        <p:nvGrpSpPr>
          <p:cNvPr id="22535" name="mmprod_Button106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7496175" y="5375275"/>
            <a:ext cx="1076325" cy="339725"/>
            <a:chOff x="7495540" y="5375957"/>
            <a:chExt cx="1076960" cy="339043"/>
          </a:xfrm>
        </p:grpSpPr>
        <p:sp>
          <p:nvSpPr>
            <p:cNvPr id="22542" name="mmprod_ButtonShape106"/>
            <p:cNvSpPr>
              <a:spLocks noChangeArrowheads="1"/>
            </p:cNvSpPr>
            <p:nvPr/>
          </p:nvSpPr>
          <p:spPr bwMode="auto">
            <a:xfrm>
              <a:off x="7495540" y="5375957"/>
              <a:ext cx="1076960" cy="339043"/>
            </a:xfrm>
            <a:prstGeom prst="roundRect">
              <a:avLst>
                <a:gd name="adj" fmla="val 16667"/>
              </a:avLst>
            </a:prstGeom>
            <a:solidFill>
              <a:srgbClr val="92D050"/>
            </a:solidFill>
            <a:ln w="15875" algn="ctr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/>
            <a:lstStyle/>
            <a:p>
              <a:pPr eaLnBrk="0" hangingPunct="0"/>
              <a:endParaRPr lang="en-US"/>
            </a:p>
          </p:txBody>
        </p:sp>
        <p:sp>
          <p:nvSpPr>
            <p:cNvPr id="22543" name="mmprod_ButtonText107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7520940" y="5401357"/>
              <a:ext cx="1026160" cy="288243"/>
            </a:xfrm>
            <a:prstGeom prst="roundRect">
              <a:avLst>
                <a:gd name="adj" fmla="val 16667"/>
              </a:avLst>
            </a:prstGeom>
            <a:noFill/>
            <a:ln w="15875" algn="ctr">
              <a:noFill/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algn="ctr" eaLnBrk="0" hangingPunct="0"/>
              <a:r>
                <a:rPr lang="en-US" sz="1300" b="1" dirty="0">
                  <a:solidFill>
                    <a:srgbClr val="2B333C"/>
                  </a:solidFill>
                  <a:latin typeface="+mj-lt"/>
                </a:rPr>
                <a:t>Clear</a:t>
              </a:r>
            </a:p>
          </p:txBody>
        </p:sp>
      </p:grpSp>
      <p:grpSp>
        <p:nvGrpSpPr>
          <p:cNvPr id="22536" name="mmprod_answer10013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984250" y="1993900"/>
            <a:ext cx="5426075" cy="365125"/>
            <a:chOff x="984250" y="1993900"/>
            <a:chExt cx="5426075" cy="365125"/>
          </a:xfrm>
        </p:grpSpPr>
        <p:sp>
          <p:nvSpPr>
            <p:cNvPr id="22540" name="mmprod_s1_1021"/>
            <p:cNvSpPr txBox="1"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1358856" y="1993900"/>
              <a:ext cx="5051469" cy="36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2000">
                  <a:latin typeface="Bell Gothic Std Bold"/>
                </a:rPr>
                <a:t>A) True</a:t>
              </a:r>
            </a:p>
          </p:txBody>
        </p:sp>
        <p:pic>
          <p:nvPicPr>
            <p:cNvPr id="22541" name="mmprod_answer_input10013" descr="radio1.emf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984250" y="2087054"/>
              <a:ext cx="205646" cy="2045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2537" name="mmprod_answer10015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984250" y="2532063"/>
            <a:ext cx="5426075" cy="365125"/>
            <a:chOff x="984250" y="2532063"/>
            <a:chExt cx="5426075" cy="365125"/>
          </a:xfrm>
        </p:grpSpPr>
        <p:sp>
          <p:nvSpPr>
            <p:cNvPr id="22538" name="mmprod_s1_1022"/>
            <p:cNvSpPr txBox="1"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1358856" y="2532063"/>
              <a:ext cx="5051469" cy="36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2000">
                  <a:latin typeface="Bell Gothic Std Bold"/>
                </a:rPr>
                <a:t>B) False</a:t>
              </a:r>
            </a:p>
          </p:txBody>
        </p:sp>
        <p:pic>
          <p:nvPicPr>
            <p:cNvPr id="22539" name="mmprod_answer_input10015" descr="radio2.emf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984250" y="2625219"/>
              <a:ext cx="205646" cy="2045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mmprod_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lIns="0" tIns="0" rIns="0" bIns="0"/>
          <a:lstStyle/>
          <a:p>
            <a:r>
              <a:rPr lang="en-US" sz="1700" smtClean="0"/>
              <a:t>What percentage of electric power can be generated for Aquo with solar panels?</a:t>
            </a:r>
          </a:p>
        </p:txBody>
      </p:sp>
      <p:sp>
        <p:nvSpPr>
          <p:cNvPr id="23555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843D9CA6-E129-43A2-8239-BAB51743DCDF}" type="datetime1">
              <a:rPr lang="en-US" smtClean="0">
                <a:latin typeface="Bell Gothic Std Light" pitchFamily="34" charset="0"/>
              </a:rPr>
              <a:pPr/>
              <a:t>2/12/2008</a:t>
            </a:fld>
            <a:endParaRPr lang="en-US" sz="1400" smtClean="0">
              <a:latin typeface="Bell Gothic Std Light" pitchFamily="34" charset="0"/>
            </a:endParaRPr>
          </a:p>
        </p:txBody>
      </p:sp>
      <p:sp>
        <p:nvSpPr>
          <p:cNvPr id="2355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Bell Gothic Std Light" pitchFamily="34" charset="0"/>
              </a:rPr>
              <a:t>Financial Data Presentation</a:t>
            </a:r>
            <a:endParaRPr lang="en-US" b="0" smtClean="0">
              <a:latin typeface="Times"/>
            </a:endParaRPr>
          </a:p>
        </p:txBody>
      </p:sp>
      <p:sp>
        <p:nvSpPr>
          <p:cNvPr id="2355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1101698-2854-41A4-BFA0-0D27BB57B8C2}" type="slidenum">
              <a:rPr lang="en-US" smtClean="0">
                <a:latin typeface="Bell Gothic Std Light" pitchFamily="34" charset="0"/>
              </a:rPr>
              <a:pPr/>
              <a:t>11</a:t>
            </a:fld>
            <a:endParaRPr lang="en-US" smtClean="0">
              <a:latin typeface="Bell Gothic Std Light" pitchFamily="34" charset="0"/>
            </a:endParaRPr>
          </a:p>
        </p:txBody>
      </p:sp>
      <p:grpSp>
        <p:nvGrpSpPr>
          <p:cNvPr id="23558" name="mmprod_Button104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6329363" y="5375275"/>
            <a:ext cx="1077912" cy="339725"/>
            <a:chOff x="6329680" y="5375957"/>
            <a:chExt cx="1076960" cy="339043"/>
          </a:xfrm>
        </p:grpSpPr>
        <p:sp>
          <p:nvSpPr>
            <p:cNvPr id="23574" name="mmprod_ButtonShape104"/>
            <p:cNvSpPr>
              <a:spLocks noChangeArrowheads="1"/>
            </p:cNvSpPr>
            <p:nvPr/>
          </p:nvSpPr>
          <p:spPr bwMode="auto">
            <a:xfrm>
              <a:off x="6329680" y="5375957"/>
              <a:ext cx="1076960" cy="339043"/>
            </a:xfrm>
            <a:prstGeom prst="roundRect">
              <a:avLst>
                <a:gd name="adj" fmla="val 16667"/>
              </a:avLst>
            </a:prstGeom>
            <a:solidFill>
              <a:srgbClr val="92D050"/>
            </a:solidFill>
            <a:ln w="15875" algn="ctr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/>
            <a:lstStyle/>
            <a:p>
              <a:pPr eaLnBrk="0" hangingPunct="0"/>
              <a:endParaRPr lang="en-US"/>
            </a:p>
          </p:txBody>
        </p:sp>
        <p:sp>
          <p:nvSpPr>
            <p:cNvPr id="23575" name="mmprod_ButtonText105"/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6355080" y="5401357"/>
              <a:ext cx="1026160" cy="288243"/>
            </a:xfrm>
            <a:prstGeom prst="roundRect">
              <a:avLst>
                <a:gd name="adj" fmla="val 16667"/>
              </a:avLst>
            </a:prstGeom>
            <a:noFill/>
            <a:ln w="15875" algn="ctr">
              <a:noFill/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algn="ctr" eaLnBrk="0" hangingPunct="0"/>
              <a:r>
                <a:rPr lang="en-US" sz="1300" b="1" dirty="0">
                  <a:solidFill>
                    <a:srgbClr val="2B333C"/>
                  </a:solidFill>
                  <a:latin typeface="+mj-lt"/>
                </a:rPr>
                <a:t>Submit</a:t>
              </a:r>
            </a:p>
          </p:txBody>
        </p:sp>
      </p:grpSp>
      <p:grpSp>
        <p:nvGrpSpPr>
          <p:cNvPr id="23559" name="mmprod_Button106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7496175" y="5375275"/>
            <a:ext cx="1076325" cy="339725"/>
            <a:chOff x="7495540" y="5375957"/>
            <a:chExt cx="1076960" cy="339043"/>
          </a:xfrm>
        </p:grpSpPr>
        <p:sp>
          <p:nvSpPr>
            <p:cNvPr id="23572" name="mmprod_ButtonShape106"/>
            <p:cNvSpPr>
              <a:spLocks noChangeArrowheads="1"/>
            </p:cNvSpPr>
            <p:nvPr/>
          </p:nvSpPr>
          <p:spPr bwMode="auto">
            <a:xfrm>
              <a:off x="7495540" y="5375957"/>
              <a:ext cx="1076960" cy="339043"/>
            </a:xfrm>
            <a:prstGeom prst="roundRect">
              <a:avLst>
                <a:gd name="adj" fmla="val 16667"/>
              </a:avLst>
            </a:prstGeom>
            <a:solidFill>
              <a:srgbClr val="92D050"/>
            </a:solidFill>
            <a:ln w="15875" algn="ctr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/>
            <a:lstStyle/>
            <a:p>
              <a:pPr eaLnBrk="0" hangingPunct="0"/>
              <a:endParaRPr lang="en-US"/>
            </a:p>
          </p:txBody>
        </p:sp>
        <p:sp>
          <p:nvSpPr>
            <p:cNvPr id="23573" name="mmprod_ButtonText107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7520940" y="5401357"/>
              <a:ext cx="1026160" cy="288243"/>
            </a:xfrm>
            <a:prstGeom prst="roundRect">
              <a:avLst>
                <a:gd name="adj" fmla="val 16667"/>
              </a:avLst>
            </a:prstGeom>
            <a:noFill/>
            <a:ln w="15875" algn="ctr">
              <a:noFill/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algn="ctr" eaLnBrk="0" hangingPunct="0"/>
              <a:r>
                <a:rPr lang="en-US" sz="1300" b="1" dirty="0">
                  <a:solidFill>
                    <a:srgbClr val="2B333C"/>
                  </a:solidFill>
                  <a:latin typeface="+mj-lt"/>
                </a:rPr>
                <a:t>Clear</a:t>
              </a:r>
            </a:p>
          </p:txBody>
        </p:sp>
      </p:grpSp>
      <p:grpSp>
        <p:nvGrpSpPr>
          <p:cNvPr id="23560" name="mmprod_answer10022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984250" y="1993900"/>
            <a:ext cx="5426075" cy="365125"/>
            <a:chOff x="984250" y="1993900"/>
            <a:chExt cx="5426075" cy="365125"/>
          </a:xfrm>
        </p:grpSpPr>
        <p:sp>
          <p:nvSpPr>
            <p:cNvPr id="23570" name="mmprod_s1_1021"/>
            <p:cNvSpPr txBox="1"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1358856" y="1993900"/>
              <a:ext cx="5051469" cy="36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2000">
                  <a:latin typeface="Bell Gothic Std Bold"/>
                </a:rPr>
                <a:t>A) 10%</a:t>
              </a:r>
            </a:p>
          </p:txBody>
        </p:sp>
        <p:pic>
          <p:nvPicPr>
            <p:cNvPr id="23571" name="mmprod_answer_input10022" descr="radio1.emf"/>
            <p:cNvPicPr>
              <a:picLocks noChangeAspect="1"/>
            </p:cNvPicPr>
            <p:nvPr>
              <p:custDataLst>
                <p:tags r:id="rId16"/>
              </p:custDataLst>
            </p:nvPr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984250" y="2087054"/>
              <a:ext cx="205646" cy="2045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3561" name="mmprod_answer10024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984250" y="2532063"/>
            <a:ext cx="5426075" cy="365125"/>
            <a:chOff x="984250" y="2532063"/>
            <a:chExt cx="5426075" cy="365125"/>
          </a:xfrm>
        </p:grpSpPr>
        <p:sp>
          <p:nvSpPr>
            <p:cNvPr id="23568" name="mmprod_s1_1022"/>
            <p:cNvSpPr txBox="1"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1358856" y="2532063"/>
              <a:ext cx="5051469" cy="36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2000">
                  <a:latin typeface="Bell Gothic Std Bold"/>
                </a:rPr>
                <a:t>B) 25%</a:t>
              </a:r>
            </a:p>
          </p:txBody>
        </p:sp>
        <p:pic>
          <p:nvPicPr>
            <p:cNvPr id="23569" name="mmprod_answer_input10024" descr="radio1.emf"/>
            <p:cNvPicPr>
              <a:picLocks noChangeAspect="1"/>
            </p:cNvPicPr>
            <p:nvPr>
              <p:custDataLst>
                <p:tags r:id="rId14"/>
              </p:custDataLst>
            </p:nvPr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984250" y="2625219"/>
              <a:ext cx="205646" cy="2045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3562" name="mmprod_answer10026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984250" y="3070225"/>
            <a:ext cx="5426075" cy="366713"/>
            <a:chOff x="984250" y="3070225"/>
            <a:chExt cx="5426075" cy="366713"/>
          </a:xfrm>
        </p:grpSpPr>
        <p:sp>
          <p:nvSpPr>
            <p:cNvPr id="23566" name="mmprod_s1_1023"/>
            <p:cNvSpPr txBox="1"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1358856" y="3070225"/>
              <a:ext cx="5051469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2000">
                  <a:latin typeface="Bell Gothic Std Bold"/>
                </a:rPr>
                <a:t>C) 50%</a:t>
              </a:r>
            </a:p>
          </p:txBody>
        </p:sp>
        <p:pic>
          <p:nvPicPr>
            <p:cNvPr id="23567" name="mmprod_answer_input10026" descr="radio1.emf"/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984250" y="3163784"/>
              <a:ext cx="205646" cy="2045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3563" name="mmprod_answer10028"/>
          <p:cNvGrpSpPr>
            <a:grpSpLocks/>
          </p:cNvGrpSpPr>
          <p:nvPr>
            <p:custDataLst>
              <p:tags r:id="rId8"/>
            </p:custDataLst>
          </p:nvPr>
        </p:nvGrpSpPr>
        <p:grpSpPr bwMode="auto">
          <a:xfrm>
            <a:off x="984250" y="3608388"/>
            <a:ext cx="5426075" cy="366712"/>
            <a:chOff x="984250" y="3608388"/>
            <a:chExt cx="5426075" cy="366712"/>
          </a:xfrm>
        </p:grpSpPr>
        <p:sp>
          <p:nvSpPr>
            <p:cNvPr id="23564" name="mmprod_s1_1024"/>
            <p:cNvSpPr txBox="1"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1358856" y="3608388"/>
              <a:ext cx="5051469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2000">
                  <a:latin typeface="Bell Gothic Std Bold"/>
                </a:rPr>
                <a:t>D) 75%</a:t>
              </a:r>
            </a:p>
          </p:txBody>
        </p:sp>
        <p:pic>
          <p:nvPicPr>
            <p:cNvPr id="23565" name="mmprod_answer_input10028" descr="radio2.emf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984250" y="3701950"/>
              <a:ext cx="205646" cy="2045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mmprod_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lIns="0" tIns="0" rIns="0" bIns="0"/>
          <a:lstStyle/>
          <a:p>
            <a:r>
              <a:rPr lang="en-US" sz="1700" smtClean="0"/>
              <a:t>By diverting more than 97% of construction waste from landfills, </a:t>
            </a:r>
            <a:br>
              <a:rPr lang="en-US" sz="1700" smtClean="0"/>
            </a:br>
            <a:r>
              <a:rPr lang="en-US" sz="1700" smtClean="0"/>
              <a:t>Aquo saved over $40,000 on final construction fees.</a:t>
            </a:r>
          </a:p>
        </p:txBody>
      </p:sp>
      <p:sp>
        <p:nvSpPr>
          <p:cNvPr id="24579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7DB7F035-2F56-421B-B099-D63AEC626763}" type="datetime1">
              <a:rPr lang="en-US" smtClean="0">
                <a:latin typeface="Bell Gothic Std Light" pitchFamily="34" charset="0"/>
              </a:rPr>
              <a:pPr/>
              <a:t>2/12/2008</a:t>
            </a:fld>
            <a:endParaRPr lang="en-US" sz="1400" smtClean="0">
              <a:latin typeface="Bell Gothic Std Light" pitchFamily="34" charset="0"/>
            </a:endParaRPr>
          </a:p>
        </p:txBody>
      </p:sp>
      <p:sp>
        <p:nvSpPr>
          <p:cNvPr id="2458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Bell Gothic Std Light" pitchFamily="34" charset="0"/>
              </a:rPr>
              <a:t>Financial Data Presentation</a:t>
            </a:r>
            <a:endParaRPr lang="en-US" b="0" smtClean="0">
              <a:latin typeface="Times"/>
            </a:endParaRPr>
          </a:p>
        </p:txBody>
      </p:sp>
      <p:sp>
        <p:nvSpPr>
          <p:cNvPr id="2458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6FDA24F-0C17-4172-9F69-4790E72979BE}" type="slidenum">
              <a:rPr lang="en-US" smtClean="0">
                <a:latin typeface="Bell Gothic Std Light" pitchFamily="34" charset="0"/>
              </a:rPr>
              <a:pPr/>
              <a:t>12</a:t>
            </a:fld>
            <a:endParaRPr lang="en-US" smtClean="0">
              <a:latin typeface="Bell Gothic Std Light" pitchFamily="34" charset="0"/>
            </a:endParaRPr>
          </a:p>
        </p:txBody>
      </p:sp>
      <p:grpSp>
        <p:nvGrpSpPr>
          <p:cNvPr id="24582" name="mmprod_Button104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6329363" y="5375275"/>
            <a:ext cx="1077912" cy="339725"/>
            <a:chOff x="6329680" y="5375957"/>
            <a:chExt cx="1076960" cy="339043"/>
          </a:xfrm>
        </p:grpSpPr>
        <p:sp>
          <p:nvSpPr>
            <p:cNvPr id="24592" name="mmprod_ButtonShape104"/>
            <p:cNvSpPr>
              <a:spLocks noChangeArrowheads="1"/>
            </p:cNvSpPr>
            <p:nvPr/>
          </p:nvSpPr>
          <p:spPr bwMode="auto">
            <a:xfrm>
              <a:off x="6329680" y="5375957"/>
              <a:ext cx="1076960" cy="339043"/>
            </a:xfrm>
            <a:prstGeom prst="roundRect">
              <a:avLst>
                <a:gd name="adj" fmla="val 16667"/>
              </a:avLst>
            </a:prstGeom>
            <a:solidFill>
              <a:srgbClr val="92D050"/>
            </a:solidFill>
            <a:ln w="15875" algn="ctr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/>
            <a:lstStyle/>
            <a:p>
              <a:pPr eaLnBrk="0" hangingPunct="0"/>
              <a:endParaRPr lang="en-US"/>
            </a:p>
          </p:txBody>
        </p:sp>
        <p:sp>
          <p:nvSpPr>
            <p:cNvPr id="24593" name="mmprod_ButtonText105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6355080" y="5401357"/>
              <a:ext cx="1026160" cy="288243"/>
            </a:xfrm>
            <a:prstGeom prst="roundRect">
              <a:avLst>
                <a:gd name="adj" fmla="val 16667"/>
              </a:avLst>
            </a:prstGeom>
            <a:noFill/>
            <a:ln w="15875" algn="ctr">
              <a:noFill/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algn="ctr" eaLnBrk="0" hangingPunct="0"/>
              <a:r>
                <a:rPr lang="en-US" sz="1300" b="1" dirty="0">
                  <a:solidFill>
                    <a:srgbClr val="2B333C"/>
                  </a:solidFill>
                  <a:latin typeface="+mj-lt"/>
                </a:rPr>
                <a:t>Submit</a:t>
              </a:r>
            </a:p>
          </p:txBody>
        </p:sp>
      </p:grpSp>
      <p:grpSp>
        <p:nvGrpSpPr>
          <p:cNvPr id="24583" name="mmprod_Button106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7496175" y="5375275"/>
            <a:ext cx="1076325" cy="339725"/>
            <a:chOff x="7495540" y="5375957"/>
            <a:chExt cx="1076960" cy="339043"/>
          </a:xfrm>
        </p:grpSpPr>
        <p:sp>
          <p:nvSpPr>
            <p:cNvPr id="24590" name="mmprod_ButtonShape106"/>
            <p:cNvSpPr>
              <a:spLocks noChangeArrowheads="1"/>
            </p:cNvSpPr>
            <p:nvPr/>
          </p:nvSpPr>
          <p:spPr bwMode="auto">
            <a:xfrm>
              <a:off x="7495540" y="5375957"/>
              <a:ext cx="1076960" cy="339043"/>
            </a:xfrm>
            <a:prstGeom prst="roundRect">
              <a:avLst>
                <a:gd name="adj" fmla="val 16667"/>
              </a:avLst>
            </a:prstGeom>
            <a:solidFill>
              <a:srgbClr val="92D050"/>
            </a:solidFill>
            <a:ln w="15875" algn="ctr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/>
            <a:lstStyle/>
            <a:p>
              <a:pPr eaLnBrk="0" hangingPunct="0"/>
              <a:endParaRPr lang="en-US"/>
            </a:p>
          </p:txBody>
        </p:sp>
        <p:sp>
          <p:nvSpPr>
            <p:cNvPr id="24591" name="mmprod_ButtonText107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7520940" y="5401357"/>
              <a:ext cx="1026160" cy="288243"/>
            </a:xfrm>
            <a:prstGeom prst="roundRect">
              <a:avLst>
                <a:gd name="adj" fmla="val 16667"/>
              </a:avLst>
            </a:prstGeom>
            <a:noFill/>
            <a:ln w="15875" algn="ctr">
              <a:noFill/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algn="ctr" eaLnBrk="0" hangingPunct="0"/>
              <a:r>
                <a:rPr lang="en-US" sz="1300" b="1" dirty="0">
                  <a:solidFill>
                    <a:srgbClr val="2B333C"/>
                  </a:solidFill>
                  <a:latin typeface="+mj-lt"/>
                </a:rPr>
                <a:t>Clear</a:t>
              </a:r>
            </a:p>
          </p:txBody>
        </p:sp>
      </p:grpSp>
      <p:grpSp>
        <p:nvGrpSpPr>
          <p:cNvPr id="24584" name="mmprod_answer10035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984250" y="1993900"/>
            <a:ext cx="5426075" cy="365125"/>
            <a:chOff x="984250" y="1993900"/>
            <a:chExt cx="5426075" cy="365125"/>
          </a:xfrm>
        </p:grpSpPr>
        <p:sp>
          <p:nvSpPr>
            <p:cNvPr id="24588" name="mmprod_s1_1021"/>
            <p:cNvSpPr txBox="1"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1358856" y="1993900"/>
              <a:ext cx="5051469" cy="36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2000">
                  <a:latin typeface="Bell Gothic Std Bold"/>
                </a:rPr>
                <a:t>A) True</a:t>
              </a:r>
            </a:p>
          </p:txBody>
        </p:sp>
        <p:pic>
          <p:nvPicPr>
            <p:cNvPr id="24589" name="mmprod_answer_input10035" descr="radio2.emf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984250" y="2087054"/>
              <a:ext cx="205646" cy="2045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4585" name="mmprod_answer10037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984250" y="2532063"/>
            <a:ext cx="5426075" cy="365125"/>
            <a:chOff x="984250" y="2532063"/>
            <a:chExt cx="5426075" cy="365125"/>
          </a:xfrm>
        </p:grpSpPr>
        <p:sp>
          <p:nvSpPr>
            <p:cNvPr id="24586" name="mmprod_s1_1022"/>
            <p:cNvSpPr txBox="1"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1358856" y="2532063"/>
              <a:ext cx="5051469" cy="36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2000">
                  <a:latin typeface="Bell Gothic Std Bold"/>
                </a:rPr>
                <a:t>B) False</a:t>
              </a:r>
            </a:p>
          </p:txBody>
        </p:sp>
        <p:pic>
          <p:nvPicPr>
            <p:cNvPr id="24587" name="mmprod_answer_input10037" descr="radio1.emf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984250" y="2625219"/>
              <a:ext cx="205646" cy="2045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mmprod_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lIns="0" tIns="0" rIns="0" bIns="0"/>
          <a:lstStyle/>
          <a:p>
            <a:r>
              <a:rPr lang="en-US" sz="1700" smtClean="0"/>
              <a:t>Name 2 ways Aquo can use recycled water onsite:</a:t>
            </a:r>
          </a:p>
        </p:txBody>
      </p:sp>
      <p:sp>
        <p:nvSpPr>
          <p:cNvPr id="25603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1BB50433-9BAE-45EF-8674-61DA0BD724FB}" type="datetime1">
              <a:rPr lang="en-US" smtClean="0">
                <a:latin typeface="Bell Gothic Std Light" pitchFamily="34" charset="0"/>
              </a:rPr>
              <a:pPr/>
              <a:t>2/12/2008</a:t>
            </a:fld>
            <a:endParaRPr lang="en-US" sz="1400" smtClean="0">
              <a:latin typeface="Bell Gothic Std Light" pitchFamily="34" charset="0"/>
            </a:endParaRPr>
          </a:p>
        </p:txBody>
      </p:sp>
      <p:sp>
        <p:nvSpPr>
          <p:cNvPr id="2560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Bell Gothic Std Light" pitchFamily="34" charset="0"/>
              </a:rPr>
              <a:t>Financial Data Presentation</a:t>
            </a:r>
            <a:endParaRPr lang="en-US" b="0" smtClean="0">
              <a:latin typeface="Times"/>
            </a:endParaRPr>
          </a:p>
        </p:txBody>
      </p:sp>
      <p:sp>
        <p:nvSpPr>
          <p:cNvPr id="2560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250DB31-31FB-4D95-94C0-FF91C5F9CF54}" type="slidenum">
              <a:rPr lang="en-US" smtClean="0">
                <a:latin typeface="Bell Gothic Std Light" pitchFamily="34" charset="0"/>
              </a:rPr>
              <a:pPr/>
              <a:t>13</a:t>
            </a:fld>
            <a:endParaRPr lang="en-US" smtClean="0">
              <a:latin typeface="Bell Gothic Std Light" pitchFamily="34" charset="0"/>
            </a:endParaRPr>
          </a:p>
        </p:txBody>
      </p:sp>
      <p:grpSp>
        <p:nvGrpSpPr>
          <p:cNvPr id="25606" name="mmprod_answer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800100" y="1947863"/>
            <a:ext cx="7772400" cy="3013075"/>
            <a:chOff x="800100" y="1947863"/>
            <a:chExt cx="7772400" cy="3013709"/>
          </a:xfrm>
        </p:grpSpPr>
        <p:sp>
          <p:nvSpPr>
            <p:cNvPr id="25613" name="mmprod_text_inner_area"/>
            <p:cNvSpPr>
              <a:spLocks noChangeArrowheads="1"/>
            </p:cNvSpPr>
            <p:nvPr/>
          </p:nvSpPr>
          <p:spPr bwMode="auto">
            <a:xfrm>
              <a:off x="800100" y="1947863"/>
              <a:ext cx="7772400" cy="3013709"/>
            </a:xfrm>
            <a:prstGeom prst="rect">
              <a:avLst/>
            </a:prstGeom>
            <a:solidFill>
              <a:srgbClr val="A0A0A0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/>
            </a:p>
          </p:txBody>
        </p:sp>
        <p:sp>
          <p:nvSpPr>
            <p:cNvPr id="25614" name="mmprod_text_outer_area"/>
            <p:cNvSpPr>
              <a:spLocks noChangeArrowheads="1"/>
            </p:cNvSpPr>
            <p:nvPr/>
          </p:nvSpPr>
          <p:spPr bwMode="auto">
            <a:xfrm>
              <a:off x="825500" y="1973263"/>
              <a:ext cx="7721600" cy="2988309"/>
            </a:xfrm>
            <a:prstGeom prst="rect">
              <a:avLst/>
            </a:prstGeom>
            <a:solidFill>
              <a:srgbClr val="FFFFFF"/>
            </a:solidFill>
            <a:ln w="19050" algn="ctr">
              <a:solidFill>
                <a:srgbClr val="CCCCCC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/>
            </a:p>
          </p:txBody>
        </p:sp>
      </p:grpSp>
      <p:grpSp>
        <p:nvGrpSpPr>
          <p:cNvPr id="25607" name="mmprod_Button104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6329363" y="5375275"/>
            <a:ext cx="1077912" cy="339725"/>
            <a:chOff x="6329680" y="5375957"/>
            <a:chExt cx="1076960" cy="339043"/>
          </a:xfrm>
        </p:grpSpPr>
        <p:sp>
          <p:nvSpPr>
            <p:cNvPr id="25611" name="mmprod_ButtonShape104"/>
            <p:cNvSpPr>
              <a:spLocks noChangeArrowheads="1"/>
            </p:cNvSpPr>
            <p:nvPr/>
          </p:nvSpPr>
          <p:spPr bwMode="auto">
            <a:xfrm>
              <a:off x="6329680" y="5375957"/>
              <a:ext cx="1076960" cy="339043"/>
            </a:xfrm>
            <a:prstGeom prst="roundRect">
              <a:avLst>
                <a:gd name="adj" fmla="val 16667"/>
              </a:avLst>
            </a:prstGeom>
            <a:solidFill>
              <a:srgbClr val="92D050"/>
            </a:solidFill>
            <a:ln w="15875" algn="ctr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/>
            <a:lstStyle/>
            <a:p>
              <a:pPr eaLnBrk="0" hangingPunct="0"/>
              <a:endParaRPr lang="en-US"/>
            </a:p>
          </p:txBody>
        </p:sp>
        <p:sp>
          <p:nvSpPr>
            <p:cNvPr id="25612" name="mmprod_ButtonText105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6355080" y="5401357"/>
              <a:ext cx="1026160" cy="288243"/>
            </a:xfrm>
            <a:prstGeom prst="roundRect">
              <a:avLst>
                <a:gd name="adj" fmla="val 16667"/>
              </a:avLst>
            </a:prstGeom>
            <a:noFill/>
            <a:ln w="15875" algn="ctr">
              <a:noFill/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algn="ctr" eaLnBrk="0" hangingPunct="0"/>
              <a:r>
                <a:rPr lang="en-US" sz="1300" b="1" dirty="0">
                  <a:solidFill>
                    <a:srgbClr val="2B333C"/>
                  </a:solidFill>
                  <a:latin typeface="+mj-lt"/>
                </a:rPr>
                <a:t>Submit</a:t>
              </a:r>
            </a:p>
          </p:txBody>
        </p:sp>
      </p:grpSp>
      <p:grpSp>
        <p:nvGrpSpPr>
          <p:cNvPr id="25608" name="mmprod_Button106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7496177" y="5375271"/>
            <a:ext cx="1076325" cy="339725"/>
            <a:chOff x="7495542" y="5375953"/>
            <a:chExt cx="1076960" cy="339043"/>
          </a:xfrm>
        </p:grpSpPr>
        <p:sp>
          <p:nvSpPr>
            <p:cNvPr id="25609" name="mmprod_ButtonShape106"/>
            <p:cNvSpPr>
              <a:spLocks noChangeArrowheads="1"/>
            </p:cNvSpPr>
            <p:nvPr/>
          </p:nvSpPr>
          <p:spPr bwMode="auto">
            <a:xfrm>
              <a:off x="7495542" y="5375953"/>
              <a:ext cx="1076960" cy="339043"/>
            </a:xfrm>
            <a:prstGeom prst="roundRect">
              <a:avLst>
                <a:gd name="adj" fmla="val 16667"/>
              </a:avLst>
            </a:prstGeom>
            <a:solidFill>
              <a:srgbClr val="92D050"/>
            </a:solidFill>
            <a:ln w="15875" algn="ctr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/>
            <a:lstStyle/>
            <a:p>
              <a:pPr eaLnBrk="0" hangingPunct="0"/>
              <a:endParaRPr lang="en-US"/>
            </a:p>
          </p:txBody>
        </p:sp>
        <p:sp>
          <p:nvSpPr>
            <p:cNvPr id="25610" name="mmprod_ButtonText107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7520940" y="5401357"/>
              <a:ext cx="1026160" cy="288243"/>
            </a:xfrm>
            <a:prstGeom prst="roundRect">
              <a:avLst>
                <a:gd name="adj" fmla="val 16667"/>
              </a:avLst>
            </a:prstGeom>
            <a:noFill/>
            <a:ln w="15875" algn="ctr">
              <a:noFill/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algn="ctr" eaLnBrk="0" hangingPunct="0"/>
              <a:r>
                <a:rPr lang="en-US" sz="1300" b="1" dirty="0">
                  <a:solidFill>
                    <a:srgbClr val="2B333C"/>
                  </a:solidFill>
                  <a:latin typeface="+mj-lt"/>
                </a:rPr>
                <a:t>Clear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mmprod_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lIns="0" tIns="0" rIns="0" bIns="0"/>
          <a:lstStyle/>
          <a:p>
            <a:r>
              <a:rPr lang="en-US" sz="1700" smtClean="0"/>
              <a:t>What kind of site credit did Aquo receive for Installation of an </a:t>
            </a:r>
            <a:br>
              <a:rPr lang="en-US" sz="1700" smtClean="0"/>
            </a:br>
            <a:r>
              <a:rPr lang="en-US" sz="1700" smtClean="0"/>
              <a:t>HFC-free HVAC system?</a:t>
            </a:r>
          </a:p>
        </p:txBody>
      </p:sp>
      <p:sp>
        <p:nvSpPr>
          <p:cNvPr id="26627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EE315EF8-252D-421C-96F2-995897C7195E}" type="datetime1">
              <a:rPr lang="en-US" smtClean="0">
                <a:latin typeface="Bell Gothic Std Light" pitchFamily="34" charset="0"/>
              </a:rPr>
              <a:pPr/>
              <a:t>2/12/2008</a:t>
            </a:fld>
            <a:endParaRPr lang="en-US" sz="1400" smtClean="0">
              <a:latin typeface="Bell Gothic Std Light" pitchFamily="34" charset="0"/>
            </a:endParaRPr>
          </a:p>
        </p:txBody>
      </p:sp>
      <p:sp>
        <p:nvSpPr>
          <p:cNvPr id="2662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Bell Gothic Std Light" pitchFamily="34" charset="0"/>
              </a:rPr>
              <a:t>Financial Data Presentation</a:t>
            </a:r>
            <a:endParaRPr lang="en-US" b="0" smtClean="0">
              <a:latin typeface="Times"/>
            </a:endParaRPr>
          </a:p>
        </p:txBody>
      </p:sp>
      <p:sp>
        <p:nvSpPr>
          <p:cNvPr id="2662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537AB9F-67C8-48F3-95FC-A733175CA80C}" type="slidenum">
              <a:rPr lang="en-US" smtClean="0">
                <a:latin typeface="Bell Gothic Std Light" pitchFamily="34" charset="0"/>
              </a:rPr>
              <a:pPr/>
              <a:t>14</a:t>
            </a:fld>
            <a:endParaRPr lang="en-US" smtClean="0">
              <a:latin typeface="Bell Gothic Std Light" pitchFamily="34" charset="0"/>
            </a:endParaRPr>
          </a:p>
        </p:txBody>
      </p:sp>
      <p:grpSp>
        <p:nvGrpSpPr>
          <p:cNvPr id="26630" name="mmprod_Button104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6329363" y="5375275"/>
            <a:ext cx="1077912" cy="339725"/>
            <a:chOff x="6329680" y="5375957"/>
            <a:chExt cx="1076960" cy="339043"/>
          </a:xfrm>
        </p:grpSpPr>
        <p:sp>
          <p:nvSpPr>
            <p:cNvPr id="26646" name="mmprod_ButtonShape104"/>
            <p:cNvSpPr>
              <a:spLocks noChangeArrowheads="1"/>
            </p:cNvSpPr>
            <p:nvPr/>
          </p:nvSpPr>
          <p:spPr bwMode="auto">
            <a:xfrm>
              <a:off x="6329680" y="5375957"/>
              <a:ext cx="1076960" cy="339043"/>
            </a:xfrm>
            <a:prstGeom prst="roundRect">
              <a:avLst>
                <a:gd name="adj" fmla="val 16667"/>
              </a:avLst>
            </a:prstGeom>
            <a:solidFill>
              <a:srgbClr val="92D050"/>
            </a:solidFill>
            <a:ln w="15875" algn="ctr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/>
            <a:lstStyle/>
            <a:p>
              <a:pPr eaLnBrk="0" hangingPunct="0"/>
              <a:endParaRPr lang="en-US"/>
            </a:p>
          </p:txBody>
        </p:sp>
        <p:sp>
          <p:nvSpPr>
            <p:cNvPr id="26647" name="mmprod_ButtonText105"/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6355080" y="5401359"/>
              <a:ext cx="1026160" cy="288243"/>
            </a:xfrm>
            <a:prstGeom prst="roundRect">
              <a:avLst>
                <a:gd name="adj" fmla="val 16667"/>
              </a:avLst>
            </a:prstGeom>
            <a:noFill/>
            <a:ln w="15875" algn="ctr">
              <a:noFill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 algn="ctr" eaLnBrk="0" hangingPunct="0"/>
              <a:r>
                <a:rPr lang="en-US" sz="1300" b="1" dirty="0">
                  <a:latin typeface="+mj-lt"/>
                </a:rPr>
                <a:t>Submit</a:t>
              </a:r>
            </a:p>
          </p:txBody>
        </p:sp>
      </p:grpSp>
      <p:grpSp>
        <p:nvGrpSpPr>
          <p:cNvPr id="26631" name="mmprod_Button106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7496175" y="5375275"/>
            <a:ext cx="1076325" cy="339725"/>
            <a:chOff x="7495540" y="5375957"/>
            <a:chExt cx="1076960" cy="339043"/>
          </a:xfrm>
          <a:solidFill>
            <a:srgbClr val="92D050"/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6644" name="mmprod_ButtonShape106"/>
            <p:cNvSpPr>
              <a:spLocks noChangeArrowheads="1"/>
            </p:cNvSpPr>
            <p:nvPr/>
          </p:nvSpPr>
          <p:spPr bwMode="auto">
            <a:xfrm>
              <a:off x="7495540" y="5375957"/>
              <a:ext cx="1076960" cy="339043"/>
            </a:xfrm>
            <a:prstGeom prst="roundRect">
              <a:avLst>
                <a:gd name="adj" fmla="val 16667"/>
              </a:avLst>
            </a:prstGeom>
            <a:grpFill/>
            <a:ln w="15875" algn="ctr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/>
            <a:lstStyle/>
            <a:p>
              <a:pPr eaLnBrk="0" hangingPunct="0"/>
              <a:endParaRPr lang="en-US"/>
            </a:p>
          </p:txBody>
        </p:sp>
        <p:sp>
          <p:nvSpPr>
            <p:cNvPr id="26645" name="mmprod_ButtonText107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7520940" y="5401357"/>
              <a:ext cx="1026160" cy="288243"/>
            </a:xfrm>
            <a:prstGeom prst="roundRect">
              <a:avLst>
                <a:gd name="adj" fmla="val 16667"/>
              </a:avLst>
            </a:prstGeom>
            <a:grpFill/>
            <a:ln w="15875" algn="ctr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lIns="0" tIns="0" rIns="0" bIns="0" anchor="ctr"/>
            <a:lstStyle/>
            <a:p>
              <a:pPr algn="ctr" eaLnBrk="0" hangingPunct="0"/>
              <a:r>
                <a:rPr lang="en-US" sz="1300" b="1" dirty="0">
                  <a:solidFill>
                    <a:srgbClr val="2B333C"/>
                  </a:solidFill>
                  <a:latin typeface="+mj-lt"/>
                </a:rPr>
                <a:t>Clear</a:t>
              </a:r>
            </a:p>
          </p:txBody>
        </p:sp>
      </p:grpSp>
      <p:grpSp>
        <p:nvGrpSpPr>
          <p:cNvPr id="26632" name="mmprod_answer10050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966788" y="1993900"/>
            <a:ext cx="5443537" cy="320675"/>
            <a:chOff x="966787" y="1993900"/>
            <a:chExt cx="5443538" cy="320190"/>
          </a:xfrm>
        </p:grpSpPr>
        <p:sp>
          <p:nvSpPr>
            <p:cNvPr id="26642" name="mmprod_s1_1021"/>
            <p:cNvSpPr txBox="1"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1359437" y="1993900"/>
              <a:ext cx="5050888" cy="320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2000">
                  <a:latin typeface="Bell Gothic Std Bold"/>
                </a:rPr>
                <a:t>A) Storm Water Management, $4,000</a:t>
              </a:r>
            </a:p>
          </p:txBody>
        </p:sp>
        <p:pic>
          <p:nvPicPr>
            <p:cNvPr id="26643" name="mmprod_answer_input10050" descr="radio1.emf"/>
            <p:cNvPicPr>
              <a:picLocks noChangeAspect="1"/>
            </p:cNvPicPr>
            <p:nvPr>
              <p:custDataLst>
                <p:tags r:id="rId16"/>
              </p:custDataLst>
            </p:nvPr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966787" y="2057400"/>
              <a:ext cx="205646" cy="2045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6633" name="mmprod_answer10052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966788" y="2443163"/>
            <a:ext cx="5443537" cy="319087"/>
            <a:chOff x="966787" y="2443163"/>
            <a:chExt cx="5443538" cy="319087"/>
          </a:xfrm>
        </p:grpSpPr>
        <p:sp>
          <p:nvSpPr>
            <p:cNvPr id="26640" name="mmprod_s1_1022"/>
            <p:cNvSpPr txBox="1"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1359437" y="2443163"/>
              <a:ext cx="5050888" cy="319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2000">
                  <a:latin typeface="Bell Gothic Std Bold"/>
                </a:rPr>
                <a:t>B) Energy Efficient Roof, $15,000</a:t>
              </a:r>
            </a:p>
          </p:txBody>
        </p:sp>
        <p:pic>
          <p:nvPicPr>
            <p:cNvPr id="26641" name="mmprod_answer_input10052" descr="radio1.emf"/>
            <p:cNvPicPr>
              <a:picLocks noChangeAspect="1"/>
            </p:cNvPicPr>
            <p:nvPr>
              <p:custDataLst>
                <p:tags r:id="rId14"/>
              </p:custDataLst>
            </p:nvPr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966787" y="2501900"/>
              <a:ext cx="205646" cy="2045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6634" name="mmprod_answer10054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966788" y="2797175"/>
            <a:ext cx="5443537" cy="639763"/>
            <a:chOff x="966787" y="2797175"/>
            <a:chExt cx="5443538" cy="639763"/>
          </a:xfrm>
        </p:grpSpPr>
        <p:sp>
          <p:nvSpPr>
            <p:cNvPr id="26638" name="mmprod_s1_1023"/>
            <p:cNvSpPr txBox="1"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1359437" y="2797175"/>
              <a:ext cx="5050888" cy="639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2000" dirty="0">
                  <a:latin typeface="Bell Gothic Std Bold"/>
                </a:rPr>
                <a:t>C) Fundamental Refrigerant Management</a:t>
              </a:r>
              <a:r>
                <a:rPr lang="en-US" sz="2000" dirty="0" smtClean="0">
                  <a:latin typeface="Bell Gothic Std Bold"/>
                </a:rPr>
                <a:t>,</a:t>
              </a:r>
              <a:br>
                <a:rPr lang="en-US" sz="2000" dirty="0" smtClean="0">
                  <a:latin typeface="Bell Gothic Std Bold"/>
                </a:rPr>
              </a:br>
              <a:r>
                <a:rPr lang="en-US" sz="2000" dirty="0" smtClean="0">
                  <a:latin typeface="Bell Gothic Std Bold"/>
                </a:rPr>
                <a:t>     $</a:t>
              </a:r>
              <a:r>
                <a:rPr lang="en-US" sz="2000" dirty="0">
                  <a:latin typeface="Bell Gothic Std Bold"/>
                </a:rPr>
                <a:t>24,000</a:t>
              </a:r>
            </a:p>
          </p:txBody>
        </p:sp>
        <p:pic>
          <p:nvPicPr>
            <p:cNvPr id="26639" name="mmprod_answer_input10054" descr="radio2.emf"/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966787" y="3006692"/>
              <a:ext cx="205646" cy="2045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6635" name="mmprod_answer10056"/>
          <p:cNvGrpSpPr>
            <a:grpSpLocks/>
          </p:cNvGrpSpPr>
          <p:nvPr>
            <p:custDataLst>
              <p:tags r:id="rId8"/>
            </p:custDataLst>
          </p:nvPr>
        </p:nvGrpSpPr>
        <p:grpSpPr bwMode="auto">
          <a:xfrm>
            <a:off x="944563" y="3527425"/>
            <a:ext cx="5411787" cy="319088"/>
            <a:chOff x="999769" y="3471863"/>
            <a:chExt cx="5410556" cy="320183"/>
          </a:xfrm>
        </p:grpSpPr>
        <p:sp>
          <p:nvSpPr>
            <p:cNvPr id="26636" name="mmprod_s1_1024"/>
            <p:cNvSpPr txBox="1"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1359437" y="3471863"/>
              <a:ext cx="5050888" cy="320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2000">
                  <a:latin typeface="Bell Gothic Std Bold"/>
                </a:rPr>
                <a:t>D) Light Pollution Reduction, $3,000</a:t>
              </a:r>
            </a:p>
          </p:txBody>
        </p:sp>
        <p:pic>
          <p:nvPicPr>
            <p:cNvPr id="26637" name="mmprod_answer_input10056" descr="radio1.emf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999769" y="3520767"/>
              <a:ext cx="205646" cy="2045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mmprod_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lIns="0" tIns="0" rIns="0" bIns="0"/>
          <a:lstStyle/>
          <a:p>
            <a:r>
              <a:rPr lang="en-US" smtClean="0"/>
              <a:t>Quiz</a:t>
            </a:r>
          </a:p>
        </p:txBody>
      </p:sp>
      <p:sp>
        <p:nvSpPr>
          <p:cNvPr id="27651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9C6FE6F4-FDE1-4F9D-95B4-0135E4617508}" type="datetime1">
              <a:rPr lang="en-US" smtClean="0">
                <a:latin typeface="Bell Gothic Std Light" pitchFamily="34" charset="0"/>
              </a:rPr>
              <a:pPr/>
              <a:t>2/12/2008</a:t>
            </a:fld>
            <a:endParaRPr lang="en-US" sz="1400" smtClean="0">
              <a:latin typeface="Bell Gothic Std Light" pitchFamily="34" charset="0"/>
            </a:endParaRPr>
          </a:p>
        </p:txBody>
      </p:sp>
      <p:sp>
        <p:nvSpPr>
          <p:cNvPr id="2765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Bell Gothic Std Light" pitchFamily="34" charset="0"/>
              </a:rPr>
              <a:t>Financial Data Presentation</a:t>
            </a:r>
            <a:endParaRPr lang="en-US" b="0" smtClean="0">
              <a:latin typeface="Times"/>
            </a:endParaRPr>
          </a:p>
        </p:txBody>
      </p:sp>
      <p:sp>
        <p:nvSpPr>
          <p:cNvPr id="2765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2B5B4AD-C310-49C1-BCD4-7EF42FC8A5A6}" type="slidenum">
              <a:rPr lang="en-US" smtClean="0">
                <a:latin typeface="Bell Gothic Std Light" pitchFamily="34" charset="0"/>
              </a:rPr>
              <a:pPr/>
              <a:t>15</a:t>
            </a:fld>
            <a:endParaRPr lang="en-US" smtClean="0">
              <a:latin typeface="Bell Gothic Std Light" pitchFamily="34" charset="0"/>
            </a:endParaRPr>
          </a:p>
        </p:txBody>
      </p:sp>
      <p:graphicFrame>
        <p:nvGraphicFramePr>
          <p:cNvPr id="6" name="mmprod_scoring_101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800100" y="1947863"/>
          <a:ext cx="7772400" cy="22602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1720"/>
                <a:gridCol w="5440680"/>
              </a:tblGrid>
              <a:tr h="753427">
                <a:tc>
                  <a:txBody>
                    <a:bodyPr/>
                    <a:lstStyle/>
                    <a:p>
                      <a:pPr algn="r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Bell Gothic Std Black" pitchFamily="34" charset="0"/>
                        </a:rPr>
                        <a:t>Your Score</a:t>
                      </a:r>
                      <a:endParaRPr lang="en-US" sz="2000" b="1" dirty="0">
                        <a:solidFill>
                          <a:schemeClr val="bg1"/>
                        </a:solidFill>
                        <a:latin typeface="Bell Gothic Std Black" pitchFamily="34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Bell Gothic Std Light"/>
                        </a:rPr>
                        <a:t>{score}</a:t>
                      </a:r>
                      <a:endParaRPr lang="en-US" sz="2000" b="0" dirty="0">
                        <a:solidFill>
                          <a:schemeClr val="bg1"/>
                        </a:solidFill>
                        <a:latin typeface="Bell Gothic Std Light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753427">
                <a:tc>
                  <a:txBody>
                    <a:bodyPr/>
                    <a:lstStyle/>
                    <a:p>
                      <a:pPr algn="r"/>
                      <a:r>
                        <a:rPr lang="en-US" sz="2000" b="1" dirty="0" smtClean="0">
                          <a:latin typeface="+mj-lt"/>
                        </a:rPr>
                        <a:t>Max Score</a:t>
                      </a:r>
                      <a:endParaRPr lang="en-US" sz="20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0" smtClean="0">
                          <a:latin typeface="Bell Gothic Std Light"/>
                        </a:rPr>
                        <a:t>{max-score}</a:t>
                      </a:r>
                      <a:endParaRPr lang="en-US" sz="2000" b="0">
                        <a:latin typeface="Bell Gothic Std Light"/>
                      </a:endParaRPr>
                    </a:p>
                  </a:txBody>
                  <a:tcPr/>
                </a:tc>
              </a:tr>
              <a:tr h="753427">
                <a:tc>
                  <a:txBody>
                    <a:bodyPr/>
                    <a:lstStyle/>
                    <a:p>
                      <a:pPr algn="r"/>
                      <a:r>
                        <a:rPr lang="en-US" sz="2000" b="1" dirty="0" smtClean="0">
                          <a:latin typeface="Bell Gothic Std Black" pitchFamily="34" charset="0"/>
                        </a:rPr>
                        <a:t>Number of Quiz Attempts</a:t>
                      </a:r>
                      <a:endParaRPr lang="en-US" sz="2000" b="1" dirty="0">
                        <a:latin typeface="Bell Gothic Std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0" dirty="0" smtClean="0">
                          <a:latin typeface="Bell Gothic Std Light"/>
                        </a:rPr>
                        <a:t>{total-attempts}</a:t>
                      </a:r>
                      <a:endParaRPr lang="en-US" sz="2000" b="0" dirty="0">
                        <a:latin typeface="Bell Gothic Std Ligh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mmprod_feedback_7006"/>
          <p:cNvSpPr/>
          <p:nvPr>
            <p:custDataLst>
              <p:tags r:id="rId4"/>
            </p:custDataLst>
          </p:nvPr>
        </p:nvSpPr>
        <p:spPr bwMode="auto">
          <a:xfrm>
            <a:off x="1965325" y="4395788"/>
            <a:ext cx="4664075" cy="847725"/>
          </a:xfrm>
          <a:prstGeom prst="rect">
            <a:avLst/>
          </a:prstGeom>
          <a:solidFill>
            <a:srgbClr val="EEEEEE"/>
          </a:solidFill>
          <a:ln w="12700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dist="71841" dir="2700013" rotWithShape="0">
              <a:srgbClr val="808080"/>
            </a:outerShdw>
          </a:effectLst>
        </p:spPr>
        <p:txBody>
          <a:bodyPr lIns="0" tIns="0" rIns="0" bIns="0" anchor="ctr"/>
          <a:lstStyle/>
          <a:p>
            <a:pPr algn="ctr" eaLnBrk="0" hangingPunct="0">
              <a:defRPr/>
            </a:pPr>
            <a:r>
              <a:rPr lang="en-US" sz="1700" dirty="0">
                <a:solidFill>
                  <a:srgbClr val="2B333C"/>
                </a:solidFill>
                <a:latin typeface="+mn-lt"/>
              </a:rPr>
              <a:t>Question Feedback/Review Information Will Appear Here</a:t>
            </a:r>
          </a:p>
        </p:txBody>
      </p:sp>
      <p:grpSp>
        <p:nvGrpSpPr>
          <p:cNvPr id="2" name="mmprod_Button9007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7407275" y="5375275"/>
            <a:ext cx="1165225" cy="339725"/>
            <a:chOff x="7406640" y="5375957"/>
            <a:chExt cx="1165860" cy="339043"/>
          </a:xfrm>
          <a:solidFill>
            <a:srgbClr val="92D050"/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7673" name="mmprod_ButtonShape9007"/>
            <p:cNvSpPr>
              <a:spLocks noChangeArrowheads="1"/>
            </p:cNvSpPr>
            <p:nvPr/>
          </p:nvSpPr>
          <p:spPr bwMode="auto">
            <a:xfrm>
              <a:off x="7406640" y="5375957"/>
              <a:ext cx="1165860" cy="339043"/>
            </a:xfrm>
            <a:prstGeom prst="roundRect">
              <a:avLst>
                <a:gd name="adj" fmla="val 16667"/>
              </a:avLst>
            </a:prstGeom>
            <a:grpFill/>
            <a:ln w="15875" algn="ctr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7674" name="mmprod_ButtonText9008"/>
            <p:cNvSpPr>
              <a:spLocks noChangeArrowheads="1"/>
            </p:cNvSpPr>
            <p:nvPr/>
          </p:nvSpPr>
          <p:spPr bwMode="auto">
            <a:xfrm>
              <a:off x="7432040" y="5401357"/>
              <a:ext cx="1115060" cy="288243"/>
            </a:xfrm>
            <a:prstGeom prst="roundRect">
              <a:avLst>
                <a:gd name="adj" fmla="val 16667"/>
              </a:avLst>
            </a:prstGeom>
            <a:grpFill/>
            <a:ln w="15875" algn="ctr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lIns="0" tIns="0" rIns="0" bIns="0" anchor="ctr"/>
            <a:lstStyle/>
            <a:p>
              <a:pPr algn="ctr" eaLnBrk="0" hangingPunct="0">
                <a:defRPr/>
              </a:pPr>
              <a:r>
                <a:rPr lang="en-US" sz="1400" b="1" dirty="0">
                  <a:solidFill>
                    <a:srgbClr val="2B333C"/>
                  </a:solidFill>
                  <a:latin typeface="+mj-lt"/>
                </a:rPr>
                <a:t>Review Quiz</a:t>
              </a:r>
            </a:p>
          </p:txBody>
        </p:sp>
      </p:grpSp>
      <p:grpSp>
        <p:nvGrpSpPr>
          <p:cNvPr id="3" name="mmprod_Button9009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6151563" y="5375275"/>
            <a:ext cx="1166812" cy="339725"/>
            <a:chOff x="6151880" y="5375957"/>
            <a:chExt cx="1165860" cy="339043"/>
          </a:xfrm>
          <a:solidFill>
            <a:srgbClr val="92D050"/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7671" name="mmprod_ButtonShape9009"/>
            <p:cNvSpPr>
              <a:spLocks noChangeArrowheads="1"/>
            </p:cNvSpPr>
            <p:nvPr/>
          </p:nvSpPr>
          <p:spPr bwMode="auto">
            <a:xfrm>
              <a:off x="6151880" y="5375957"/>
              <a:ext cx="1165860" cy="339043"/>
            </a:xfrm>
            <a:prstGeom prst="roundRect">
              <a:avLst>
                <a:gd name="adj" fmla="val 16667"/>
              </a:avLst>
            </a:prstGeom>
            <a:grpFill/>
            <a:ln w="15875" algn="ctr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7672" name="mmprod_ButtonText9010"/>
            <p:cNvSpPr>
              <a:spLocks noChangeArrowheads="1"/>
            </p:cNvSpPr>
            <p:nvPr/>
          </p:nvSpPr>
          <p:spPr bwMode="auto">
            <a:xfrm>
              <a:off x="6177280" y="5401357"/>
              <a:ext cx="1115060" cy="288243"/>
            </a:xfrm>
            <a:prstGeom prst="roundRect">
              <a:avLst>
                <a:gd name="adj" fmla="val 16667"/>
              </a:avLst>
            </a:prstGeom>
            <a:grpFill/>
            <a:ln w="15875" algn="ctr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lIns="0" tIns="0" rIns="0" bIns="0" anchor="ctr"/>
            <a:lstStyle/>
            <a:p>
              <a:pPr algn="ctr" eaLnBrk="0" hangingPunct="0">
                <a:defRPr/>
              </a:pPr>
              <a:r>
                <a:rPr lang="en-US" sz="1300" b="1" dirty="0">
                  <a:solidFill>
                    <a:srgbClr val="2B333C"/>
                  </a:solidFill>
                  <a:latin typeface="Bell Gothic Std Black" pitchFamily="34" charset="0"/>
                </a:rPr>
                <a:t>Continue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E7A87BEF-134B-4C5C-AA06-F5C8390415B5}" type="datetime1">
              <a:rPr lang="en-US" smtClean="0">
                <a:latin typeface="Bell Gothic Std Light" pitchFamily="34" charset="0"/>
              </a:rPr>
              <a:pPr/>
              <a:t>2/12/2008</a:t>
            </a:fld>
            <a:endParaRPr lang="en-US" sz="1400" smtClean="0">
              <a:latin typeface="Bell Gothic Std Light" pitchFamily="34" charset="0"/>
            </a:endParaRPr>
          </a:p>
        </p:txBody>
      </p:sp>
      <p:sp>
        <p:nvSpPr>
          <p:cNvPr id="184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Bell Gothic Std Light" pitchFamily="34" charset="0"/>
              </a:rPr>
              <a:t>Financial Data Presentation</a:t>
            </a:r>
            <a:endParaRPr lang="en-US" b="0" smtClean="0">
              <a:latin typeface="Times"/>
            </a:endParaRPr>
          </a:p>
        </p:txBody>
      </p:sp>
      <p:sp>
        <p:nvSpPr>
          <p:cNvPr id="1843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5ADA9FC-BD39-4C19-8577-BE4EA818B617}" type="slidenum">
              <a:rPr lang="en-US" smtClean="0">
                <a:latin typeface="Bell Gothic Std Light" pitchFamily="34" charset="0"/>
              </a:rPr>
              <a:pPr/>
              <a:t>2</a:t>
            </a:fld>
            <a:endParaRPr lang="en-US" smtClean="0">
              <a:latin typeface="Bell Gothic Std Light" pitchFamily="34" charset="0"/>
            </a:endParaRPr>
          </a:p>
        </p:txBody>
      </p:sp>
      <p:sp>
        <p:nvSpPr>
          <p:cNvPr id="184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Company Overview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200" smtClean="0"/>
              <a:t>Leading manufacturer of all natural, organic energy drinks</a:t>
            </a:r>
          </a:p>
          <a:p>
            <a:pPr eaLnBrk="1" hangingPunct="1"/>
            <a:endParaRPr lang="en-US" sz="2200" smtClean="0"/>
          </a:p>
          <a:p>
            <a:pPr eaLnBrk="1" hangingPunct="1"/>
            <a:r>
              <a:rPr lang="en-US" sz="2200" smtClean="0"/>
              <a:t>Founded in 2006</a:t>
            </a:r>
          </a:p>
          <a:p>
            <a:pPr eaLnBrk="1" hangingPunct="1"/>
            <a:endParaRPr lang="en-US" sz="2200" smtClean="0"/>
          </a:p>
          <a:p>
            <a:pPr eaLnBrk="1" hangingPunct="1"/>
            <a:r>
              <a:rPr lang="en-US" sz="2200" smtClean="0"/>
              <a:t>Environmentally responsible packaging</a:t>
            </a:r>
          </a:p>
          <a:p>
            <a:pPr eaLnBrk="1" hangingPunct="1"/>
            <a:endParaRPr lang="en-US" sz="2200" smtClean="0"/>
          </a:p>
          <a:p>
            <a:pPr eaLnBrk="1" hangingPunct="1"/>
            <a:r>
              <a:rPr lang="en-US" sz="2200" smtClean="0"/>
              <a:t>Currently constructing a new 400,000 SF bottling facility using green building techniques and materials</a:t>
            </a:r>
            <a:endParaRPr lang="en-US" sz="2000" smtClean="0"/>
          </a:p>
          <a:p>
            <a:pPr eaLnBrk="1" hangingPunct="1"/>
            <a:endParaRPr lang="en-US" sz="2000" smtClean="0"/>
          </a:p>
        </p:txBody>
      </p:sp>
    </p:spTree>
    <p:custDataLst>
      <p:tags r:id="rId1"/>
    </p:custData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3346304" presetClass="entr" presetSubtype="4416874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3346304" presetClass="entr" presetSubtype="4416874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3346304" presetClass="entr" presetSubtype="4416874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3346304" presetClass="entr" presetSubtype="4416874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C82FD0DB-1C18-4C12-BAB1-26830DB1A8B8}" type="datetime1">
              <a:rPr lang="en-US" smtClean="0">
                <a:latin typeface="Bell Gothic Std Light" pitchFamily="34" charset="0"/>
              </a:rPr>
              <a:pPr/>
              <a:t>2/12/2008</a:t>
            </a:fld>
            <a:endParaRPr lang="en-US" sz="1400" smtClean="0">
              <a:latin typeface="Bell Gothic Std Light" pitchFamily="34" charset="0"/>
            </a:endParaRPr>
          </a:p>
        </p:txBody>
      </p:sp>
      <p:sp>
        <p:nvSpPr>
          <p:cNvPr id="102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Bell Gothic Std Light" pitchFamily="34" charset="0"/>
              </a:rPr>
              <a:t>Financial Data Presentation</a:t>
            </a:r>
            <a:endParaRPr lang="en-US" b="0" smtClean="0">
              <a:latin typeface="Times"/>
            </a:endParaRPr>
          </a:p>
        </p:txBody>
      </p:sp>
      <p:sp>
        <p:nvSpPr>
          <p:cNvPr id="102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E1B98E8-E567-4F0B-9EE0-B9DDDCC4B389}" type="slidenum">
              <a:rPr lang="en-US" smtClean="0">
                <a:latin typeface="Bell Gothic Std Light" pitchFamily="34" charset="0"/>
              </a:rPr>
              <a:pPr/>
              <a:t>3</a:t>
            </a:fld>
            <a:endParaRPr lang="en-US" smtClean="0">
              <a:latin typeface="Bell Gothic Std Light" pitchFamily="34" charset="0"/>
            </a:endParaRPr>
          </a:p>
        </p:txBody>
      </p:sp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Construction Costs &amp; Sustainable Site Credits</a:t>
            </a:r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1839913" y="1676400"/>
          <a:ext cx="5399087" cy="4146550"/>
        </p:xfrm>
        <a:graphic>
          <a:graphicData uri="http://schemas.openxmlformats.org/presentationml/2006/ole">
            <p:oleObj spid="_x0000_s1026" name="Worksheet" r:id="rId5" imgW="5398008" imgH="4145280" progId="Excel.Sheet.8">
              <p:embed/>
            </p:oleObj>
          </a:graphicData>
        </a:graphic>
      </p:graphicFrame>
    </p:spTree>
    <p:custDataLst>
      <p:tags r:id="rId2"/>
    </p:custData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8206F46-8C3E-4B91-955F-BB0177E975D0}" type="datetime1">
              <a:rPr lang="en-US" smtClean="0">
                <a:latin typeface="Bell Gothic Std Light" pitchFamily="34" charset="0"/>
              </a:rPr>
              <a:pPr/>
              <a:t>2/12/2008</a:t>
            </a:fld>
            <a:endParaRPr lang="en-US" sz="1400" smtClean="0">
              <a:latin typeface="Bell Gothic Std Light" pitchFamily="34" charset="0"/>
            </a:endParaRPr>
          </a:p>
        </p:txBody>
      </p:sp>
      <p:sp>
        <p:nvSpPr>
          <p:cNvPr id="205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38400" y="6172200"/>
            <a:ext cx="3527425" cy="457200"/>
          </a:xfrm>
          <a:noFill/>
        </p:spPr>
        <p:txBody>
          <a:bodyPr/>
          <a:lstStyle/>
          <a:p>
            <a:r>
              <a:rPr lang="en-US" smtClean="0">
                <a:latin typeface="Bell Gothic Std Light" pitchFamily="34" charset="0"/>
              </a:rPr>
              <a:t>Financial Data Presentation</a:t>
            </a:r>
            <a:endParaRPr lang="en-US" b="0" smtClean="0">
              <a:latin typeface="Times"/>
            </a:endParaRPr>
          </a:p>
        </p:txBody>
      </p:sp>
      <p:sp>
        <p:nvSpPr>
          <p:cNvPr id="205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68150C8-4524-4BA0-A936-50A934C301D2}" type="slidenum">
              <a:rPr lang="en-US" smtClean="0">
                <a:latin typeface="Bell Gothic Std Light" pitchFamily="34" charset="0"/>
              </a:rPr>
              <a:pPr/>
              <a:t>4</a:t>
            </a:fld>
            <a:endParaRPr lang="en-US" smtClean="0">
              <a:latin typeface="Bell Gothic Std Light" pitchFamily="34" charset="0"/>
            </a:endParaRPr>
          </a:p>
        </p:txBody>
      </p:sp>
      <p:sp>
        <p:nvSpPr>
          <p:cNvPr id="20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Sustainable Site Credits</a:t>
            </a: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762000" y="1447800"/>
          <a:ext cx="7239000" cy="4572000"/>
        </p:xfrm>
        <a:graphic>
          <a:graphicData uri="http://schemas.openxmlformats.org/presentationml/2006/ole">
            <p:oleObj spid="_x0000_s2050" r:id="rId4" imgW="7242676" imgH="4572396" progId="Excel.Sheet.8">
              <p:embed/>
            </p:oleObj>
          </a:graphicData>
        </a:graphic>
      </p:graphicFrame>
    </p:spTree>
    <p:custDataLst>
      <p:tags r:id="rId2"/>
    </p:custData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917C80BE-A845-44FA-9FCD-3CC07A14B319}" type="datetime1">
              <a:rPr lang="en-US" smtClean="0">
                <a:latin typeface="Bell Gothic Std Light" pitchFamily="34" charset="0"/>
              </a:rPr>
              <a:pPr/>
              <a:t>2/12/2008</a:t>
            </a:fld>
            <a:endParaRPr lang="en-US" sz="1400" smtClean="0">
              <a:latin typeface="Bell Gothic Std Light" pitchFamily="34" charset="0"/>
            </a:endParaRPr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Bell Gothic Std Light" pitchFamily="34" charset="0"/>
              </a:rPr>
              <a:t>Financial Data Presentation</a:t>
            </a:r>
            <a:endParaRPr lang="en-US" b="0" smtClean="0">
              <a:latin typeface="Times"/>
            </a:endParaRP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F1D877-C70C-49AC-B28C-A950C7E69F12}" type="slidenum">
              <a:rPr lang="en-US" smtClean="0">
                <a:latin typeface="Bell Gothic Std Light" pitchFamily="34" charset="0"/>
              </a:rPr>
              <a:pPr/>
              <a:t>5</a:t>
            </a:fld>
            <a:endParaRPr lang="en-US" smtClean="0">
              <a:latin typeface="Bell Gothic Std Light" pitchFamily="34" charset="0"/>
            </a:endParaRPr>
          </a:p>
        </p:txBody>
      </p:sp>
      <p:sp>
        <p:nvSpPr>
          <p:cNvPr id="30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Annual Operating Costs</a:t>
            </a:r>
          </a:p>
        </p:txBody>
      </p:sp>
      <p:graphicFrame>
        <p:nvGraphicFramePr>
          <p:cNvPr id="3074" name="Object 5"/>
          <p:cNvGraphicFramePr>
            <a:graphicFrameLocks noChangeAspect="1"/>
          </p:cNvGraphicFramePr>
          <p:nvPr/>
        </p:nvGraphicFramePr>
        <p:xfrm>
          <a:off x="1878013" y="1812925"/>
          <a:ext cx="5399087" cy="1541463"/>
        </p:xfrm>
        <a:graphic>
          <a:graphicData uri="http://schemas.openxmlformats.org/presentationml/2006/ole">
            <p:oleObj spid="_x0000_s3074" name="Worksheet" r:id="rId4" imgW="5398008" imgH="1542288" progId="Excel.Sheet.8">
              <p:embed/>
            </p:oleObj>
          </a:graphicData>
        </a:graphic>
      </p:graphicFrame>
    </p:spTree>
    <p:custDataLst>
      <p:tags r:id="rId2"/>
    </p:custData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EABD56DB-B425-402B-A1AD-02BBD62A8BF7}" type="datetime1">
              <a:rPr lang="en-US" smtClean="0">
                <a:latin typeface="Bell Gothic Std Light" pitchFamily="34" charset="0"/>
              </a:rPr>
              <a:pPr/>
              <a:t>2/12/2008</a:t>
            </a:fld>
            <a:endParaRPr lang="en-US" sz="1400" smtClean="0">
              <a:latin typeface="Bell Gothic Std Light" pitchFamily="34" charset="0"/>
            </a:endParaRPr>
          </a:p>
        </p:txBody>
      </p:sp>
      <p:sp>
        <p:nvSpPr>
          <p:cNvPr id="410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Bell Gothic Std Light" pitchFamily="34" charset="0"/>
              </a:rPr>
              <a:t>Financial Data Presentation</a:t>
            </a:r>
            <a:endParaRPr lang="en-US" b="0" smtClean="0">
              <a:latin typeface="Times"/>
            </a:endParaRPr>
          </a:p>
        </p:txBody>
      </p:sp>
      <p:sp>
        <p:nvSpPr>
          <p:cNvPr id="410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78879F8-B834-4963-995F-89D231CE8AED}" type="slidenum">
              <a:rPr lang="en-US" smtClean="0">
                <a:latin typeface="Bell Gothic Std Light" pitchFamily="34" charset="0"/>
              </a:rPr>
              <a:pPr/>
              <a:t>6</a:t>
            </a:fld>
            <a:endParaRPr lang="en-US" smtClean="0">
              <a:latin typeface="Bell Gothic Std Light" pitchFamily="34" charset="0"/>
            </a:endParaRPr>
          </a:p>
        </p:txBody>
      </p:sp>
      <p:graphicFrame>
        <p:nvGraphicFramePr>
          <p:cNvPr id="4098" name="Object 6"/>
          <p:cNvGraphicFramePr>
            <a:graphicFrameLocks noChangeAspect="1"/>
          </p:cNvGraphicFramePr>
          <p:nvPr/>
        </p:nvGraphicFramePr>
        <p:xfrm>
          <a:off x="457200" y="1828800"/>
          <a:ext cx="7974013" cy="3886200"/>
        </p:xfrm>
        <a:graphic>
          <a:graphicData uri="http://schemas.openxmlformats.org/presentationml/2006/ole">
            <p:oleObj spid="_x0000_s4098" r:id="rId3" imgW="7974259" imgH="3889585" progId="Excel.Sheet.8">
              <p:embed/>
            </p:oleObj>
          </a:graphicData>
        </a:graphic>
      </p:graphicFrame>
      <p:sp>
        <p:nvSpPr>
          <p:cNvPr id="4102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Annual Operating Costs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E21AA86E-7B14-4694-B722-5A96E7C3D5A6}" type="datetime1">
              <a:rPr lang="en-US" smtClean="0">
                <a:latin typeface="Bell Gothic Std Light" pitchFamily="34" charset="0"/>
              </a:rPr>
              <a:pPr/>
              <a:t>2/12/2008</a:t>
            </a:fld>
            <a:endParaRPr lang="en-US" sz="1400" smtClean="0">
              <a:latin typeface="Bell Gothic Std Light" pitchFamily="34" charset="0"/>
            </a:endParaRPr>
          </a:p>
        </p:txBody>
      </p:sp>
      <p:sp>
        <p:nvSpPr>
          <p:cNvPr id="1945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Bell Gothic Std Light" pitchFamily="34" charset="0"/>
              </a:rPr>
              <a:t>Financial Data Presentation</a:t>
            </a:r>
            <a:endParaRPr lang="en-US" b="0" smtClean="0">
              <a:latin typeface="Times"/>
            </a:endParaRP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A5B5B11-D220-4167-9E17-740FACC18C6E}" type="slidenum">
              <a:rPr lang="en-US" smtClean="0">
                <a:latin typeface="Bell Gothic Std Light" pitchFamily="34" charset="0"/>
              </a:rPr>
              <a:pPr/>
              <a:t>7</a:t>
            </a:fld>
            <a:endParaRPr lang="en-US" smtClean="0">
              <a:latin typeface="Bell Gothic Std Light" pitchFamily="34" charset="0"/>
            </a:endParaRPr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Environmental Impact &amp; Footprint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smtClean="0"/>
              <a:t>HFC free HVAC System is 79% more efficient than </a:t>
            </a:r>
            <a:br>
              <a:rPr lang="en-US" sz="2000" smtClean="0"/>
            </a:br>
            <a:r>
              <a:rPr lang="en-US" sz="2000" smtClean="0"/>
              <a:t>current state requirements</a:t>
            </a:r>
          </a:p>
          <a:p>
            <a:pPr eaLnBrk="1" hangingPunct="1">
              <a:lnSpc>
                <a:spcPct val="90000"/>
              </a:lnSpc>
            </a:pPr>
            <a:endParaRPr lang="en-US" sz="2000" smtClean="0"/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More than 70% of energy is produced onsite by solar panels</a:t>
            </a:r>
          </a:p>
          <a:p>
            <a:pPr eaLnBrk="1" hangingPunct="1">
              <a:lnSpc>
                <a:spcPct val="90000"/>
              </a:lnSpc>
            </a:pPr>
            <a:endParaRPr lang="en-US" sz="200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2000" smtClean="0">
                <a:solidFill>
                  <a:srgbClr val="000000"/>
                </a:solidFill>
              </a:rPr>
              <a:t>11 million gallons of potable water saved each year </a:t>
            </a:r>
            <a:br>
              <a:rPr lang="en-US" sz="2000" smtClean="0">
                <a:solidFill>
                  <a:srgbClr val="000000"/>
                </a:solidFill>
              </a:rPr>
            </a:br>
            <a:r>
              <a:rPr lang="en-US" sz="2000" smtClean="0">
                <a:solidFill>
                  <a:srgbClr val="000000"/>
                </a:solidFill>
              </a:rPr>
              <a:t>by using recycled water for cooling, landscaping irrigation </a:t>
            </a:r>
            <a:br>
              <a:rPr lang="en-US" sz="2000" smtClean="0">
                <a:solidFill>
                  <a:srgbClr val="000000"/>
                </a:solidFill>
              </a:rPr>
            </a:br>
            <a:r>
              <a:rPr lang="en-US" sz="2000" smtClean="0">
                <a:solidFill>
                  <a:srgbClr val="000000"/>
                </a:solidFill>
              </a:rPr>
              <a:t>and restroom flushing</a:t>
            </a:r>
            <a:endParaRPr lang="en-US" sz="2000" smtClean="0">
              <a:solidFill>
                <a:srgbClr val="000000"/>
              </a:solidFill>
              <a:latin typeface="Helvetica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US" sz="2000" baseline="30000" smtClean="0">
              <a:solidFill>
                <a:srgbClr val="000000"/>
              </a:solidFill>
              <a:latin typeface="Helvetica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2000" smtClean="0"/>
              <a:t>Aquo bottles now completely recyclable and biodegradable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US" sz="200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2000" smtClean="0"/>
              <a:t>Bottling facility to receive highest level IGBC certification</a:t>
            </a:r>
            <a:endParaRPr lang="en-US" sz="1600" smtClean="0"/>
          </a:p>
          <a:p>
            <a:pPr eaLnBrk="1" hangingPunct="1">
              <a:lnSpc>
                <a:spcPct val="90000"/>
              </a:lnSpc>
            </a:pPr>
            <a:endParaRPr lang="en-US" sz="1600" smtClean="0"/>
          </a:p>
        </p:txBody>
      </p:sp>
    </p:spTree>
    <p:custDataLst>
      <p:tags r:id="rId1"/>
    </p:custData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427392" presetClass="entr" presetSubtype="441695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2427392" presetClass="entr" presetSubtype="441695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427392" presetClass="entr" presetSubtype="441695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427392" presetClass="entr" presetSubtype="441695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427392" presetClass="entr" presetSubtype="441695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7762C650-67AE-42F0-B04F-233D75958318}" type="datetime1">
              <a:rPr lang="en-US" smtClean="0">
                <a:latin typeface="Bell Gothic Std Light" pitchFamily="34" charset="0"/>
              </a:rPr>
              <a:pPr/>
              <a:t>2/12/2008</a:t>
            </a:fld>
            <a:endParaRPr lang="en-US" sz="1400" smtClean="0">
              <a:latin typeface="Bell Gothic Std Light" pitchFamily="34" charset="0"/>
            </a:endParaRPr>
          </a:p>
        </p:txBody>
      </p:sp>
      <p:sp>
        <p:nvSpPr>
          <p:cNvPr id="2048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Bell Gothic Std Light" pitchFamily="34" charset="0"/>
              </a:rPr>
              <a:t>Financial Data Presentation</a:t>
            </a:r>
            <a:endParaRPr lang="en-US" b="0" smtClean="0">
              <a:latin typeface="Times"/>
            </a:endParaRPr>
          </a:p>
        </p:txBody>
      </p:sp>
      <p:sp>
        <p:nvSpPr>
          <p:cNvPr id="2048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FC7FD1A-EA20-4FED-A1B9-25C25EDF70DC}" type="slidenum">
              <a:rPr lang="en-US" smtClean="0">
                <a:latin typeface="Bell Gothic Std Light" pitchFamily="34" charset="0"/>
              </a:rPr>
              <a:pPr/>
              <a:t>8</a:t>
            </a:fld>
            <a:endParaRPr lang="en-US" smtClean="0">
              <a:latin typeface="Bell Gothic Std Light" pitchFamily="34" charset="0"/>
            </a:endParaRPr>
          </a:p>
        </p:txBody>
      </p:sp>
      <p:sp>
        <p:nvSpPr>
          <p:cNvPr id="204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Financial Advantages of Building Green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smtClean="0"/>
              <a:t>25% decrease in annual operating costs</a:t>
            </a:r>
          </a:p>
          <a:p>
            <a:pPr eaLnBrk="1" hangingPunct="1">
              <a:lnSpc>
                <a:spcPct val="90000"/>
              </a:lnSpc>
            </a:pPr>
            <a:endParaRPr lang="en-US" sz="2000" smtClean="0"/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$450,000 total energy savings annually</a:t>
            </a:r>
          </a:p>
          <a:p>
            <a:pPr eaLnBrk="1" hangingPunct="1">
              <a:lnSpc>
                <a:spcPct val="90000"/>
              </a:lnSpc>
            </a:pPr>
            <a:endParaRPr lang="en-US" sz="2000" smtClean="0"/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12% increase in building’s value</a:t>
            </a:r>
          </a:p>
          <a:p>
            <a:pPr eaLnBrk="1" hangingPunct="1">
              <a:lnSpc>
                <a:spcPct val="90000"/>
              </a:lnSpc>
            </a:pPr>
            <a:endParaRPr lang="en-US" sz="2000" smtClean="0"/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$19,000 saved per year via reduced water usage</a:t>
            </a:r>
            <a:endParaRPr lang="en-US" sz="1600" smtClean="0"/>
          </a:p>
          <a:p>
            <a:pPr eaLnBrk="1" hangingPunct="1">
              <a:lnSpc>
                <a:spcPct val="90000"/>
              </a:lnSpc>
            </a:pPr>
            <a:endParaRPr lang="en-US" sz="1600" smtClean="0"/>
          </a:p>
        </p:txBody>
      </p:sp>
    </p:spTree>
    <p:custDataLst>
      <p:tags r:id="rId1"/>
    </p:custData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404608" presetClass="entr" presetSubtype="4417019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2404608" presetClass="entr" presetSubtype="4417019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404608" presetClass="entr" presetSubtype="4417019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404608" presetClass="entr" presetSubtype="4417019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D329648F-A76A-4FAB-929F-436EBC2F426B}" type="datetime1">
              <a:rPr lang="en-US" smtClean="0">
                <a:latin typeface="Bell Gothic Std Light" pitchFamily="34" charset="0"/>
              </a:rPr>
              <a:pPr/>
              <a:t>2/12/2008</a:t>
            </a:fld>
            <a:endParaRPr lang="en-US" sz="1400" smtClean="0">
              <a:latin typeface="Bell Gothic Std Light" pitchFamily="34" charset="0"/>
            </a:endParaRPr>
          </a:p>
        </p:txBody>
      </p:sp>
      <p:sp>
        <p:nvSpPr>
          <p:cNvPr id="2150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Bell Gothic Std Light" pitchFamily="34" charset="0"/>
              </a:rPr>
              <a:t>Financial Data Presentation</a:t>
            </a:r>
            <a:endParaRPr lang="en-US" b="0" smtClean="0">
              <a:latin typeface="Times"/>
            </a:endParaRPr>
          </a:p>
        </p:txBody>
      </p:sp>
      <p:sp>
        <p:nvSpPr>
          <p:cNvPr id="2150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7AB8B2E-93E0-4304-AB77-EDC166C5864B}" type="slidenum">
              <a:rPr lang="en-US" smtClean="0">
                <a:latin typeface="Bell Gothic Std Light" pitchFamily="34" charset="0"/>
              </a:rPr>
              <a:pPr/>
              <a:t>9</a:t>
            </a:fld>
            <a:endParaRPr lang="en-US" smtClean="0">
              <a:latin typeface="Bell Gothic Std Light" pitchFamily="34" charset="0"/>
            </a:endParaRPr>
          </a:p>
        </p:txBody>
      </p:sp>
      <p:sp>
        <p:nvSpPr>
          <p:cNvPr id="215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Conclusion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smtClean="0"/>
              <a:t>Hard construction costs are similar to conventional building, </a:t>
            </a:r>
            <a:br>
              <a:rPr lang="en-US" sz="2000" smtClean="0"/>
            </a:br>
            <a:r>
              <a:rPr lang="en-US" sz="2000" smtClean="0"/>
              <a:t>but Sustainable Site Credits have created a significant savings </a:t>
            </a:r>
          </a:p>
          <a:p>
            <a:pPr eaLnBrk="1" hangingPunct="1">
              <a:lnSpc>
                <a:spcPct val="90000"/>
              </a:lnSpc>
            </a:pPr>
            <a:endParaRPr lang="en-US" sz="2000" smtClean="0"/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Annual operating costs will be a source of continued ROI over time</a:t>
            </a:r>
          </a:p>
          <a:p>
            <a:pPr eaLnBrk="1" hangingPunct="1">
              <a:lnSpc>
                <a:spcPct val="90000"/>
              </a:lnSpc>
            </a:pPr>
            <a:endParaRPr lang="en-US" sz="2000" smtClean="0"/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Project to be reevaluated for increased efficiency recommendations at the close of first year of operation  </a:t>
            </a:r>
            <a:endParaRPr lang="en-US" sz="1600" smtClean="0"/>
          </a:p>
          <a:p>
            <a:pPr eaLnBrk="1" hangingPunct="1">
              <a:lnSpc>
                <a:spcPct val="90000"/>
              </a:lnSpc>
            </a:pPr>
            <a:endParaRPr lang="en-US" sz="1600" smtClean="0"/>
          </a:p>
        </p:txBody>
      </p:sp>
      <p:sp>
        <p:nvSpPr>
          <p:cNvPr id="21511" name="Rectangle 6"/>
          <p:cNvSpPr>
            <a:spLocks noChangeArrowheads="1"/>
          </p:cNvSpPr>
          <p:nvPr/>
        </p:nvSpPr>
        <p:spPr bwMode="auto">
          <a:xfrm>
            <a:off x="9163050" y="63420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en-US"/>
          </a:p>
        </p:txBody>
      </p:sp>
    </p:spTree>
    <p:custDataLst>
      <p:tags r:id="rId1"/>
    </p:custData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3348224" presetClass="entr" presetSubtype="4417079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3348224" presetClass="entr" presetSubtype="4417079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3348224" presetClass="entr" presetSubtype="4417079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uild="p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DATA" val="&lt;object type=&quot;10002&quot; unique_id=&quot;901&quot;&gt;&lt;property id=&quot;10007&quot; value=&quot;Next&quot;/&gt;&lt;property id=&quot;10008&quot; value=&quot;Back&quot;/&gt;&lt;property id=&quot;10009&quot; value=&quot;Submit&quot;/&gt;&lt;property id=&quot;10012&quot; value=&quot;0&quot;/&gt;&lt;property id=&quot;10022&quot; value=&quot;Try again&quot;/&gt;&lt;property id=&quot;10068&quot; value=&quot;Correct - Click anywhere to continue&quot;/&gt;&lt;property id=&quot;10069&quot; value=&quot;Incorrect - Click anywhere to continue&quot;/&gt;&lt;property id=&quot;10124&quot; value=&quot;Click to continue&quot;/&gt;&lt;property id=&quot;10125&quot; value=&quot;Click to submit answer&quot;/&gt;&lt;property id=&quot;10126&quot; value=&quot;Click to go back&quot;/&gt;&lt;property id=&quot;10127&quot; value=&quot;Clear&quot;/&gt;&lt;property id=&quot;10128&quot; value=&quot;Click to clear&quot;/&gt;&lt;property id=&quot;10133&quot; value=&quot;6&quot;/&gt;&lt;property id=&quot;10134&quot; value=&quot;0&quot;/&gt;&lt;property id=&quot;10135&quot; value=&quot;,&quot;/&gt;&lt;property id=&quot;10136&quot; value=&quot;2&quot;/&gt;&lt;property id=&quot;10156&quot; value=&quot;0&quot;/&gt;&lt;property id=&quot;10157&quot; value=&quot;0&quot;/&gt;&lt;property id=&quot;10158&quot; value=&quot;0&quot;/&gt;&lt;property id=&quot;10177&quot; value=&quot;0&quot;/&gt;&lt;property id=&quot;10183&quot; value=&quot;You must answer the question before continuing&quot;/&gt;&lt;property id=&quot;10185&quot; value=&quot;0&quot;/&gt;&lt;property id=&quot;10188&quot; value=&quot;The time to answer this question has expired.&quot;/&gt;&lt;property id=&quot;10189&quot; value=&quot;1&quot;/&gt;&lt;property id=&quot;10194&quot; value=&quot;0&quot;/&gt;&lt;property id=&quot;10195&quot; value=&quot;1&quot;/&gt;&lt;property id=&quot;10196&quot; value=&quot;0&quot;/&gt;&lt;property id=&quot;10198&quot; value=&quot;100&quot;/&gt;&lt;property id=&quot;10200&quot; value=&quot;1&quot;/&gt;&lt;object type=&quot;10054&quot; unique_id=&quot;10002&quot;&gt;&lt;property id=&quot;10139&quot; value=&quot;1.0&quot;/&gt;&lt;property id=&quot;10141&quot; value=&quot;80&quot;/&gt;&lt;property id=&quot;10143&quot; value=&quot;0&quot;/&gt;&lt;property id=&quot;10144&quot; value=&quot;0&quot;/&gt;&lt;property id=&quot;10145&quot; value=&quot;0&quot;/&gt;&lt;property id=&quot;10146&quot; value=&quot;1&quot;/&gt;&lt;property id=&quot;10147&quot; value=&quot;0&quot;/&gt;&lt;property id=&quot;10148&quot; value=&quot;0&quot;/&gt;&lt;property id=&quot;10149&quot; value=&quot;0&quot;/&gt;&lt;property id=&quot;10150&quot; value=&quot;0&quot;/&gt;&lt;/object&gt;&lt;object type=&quot;10042&quot; unique_id=&quot;903&quot;&gt;&lt;object type=&quot;10003&quot; unique_id=&quot;10004&quot;&gt;&lt;property id=&quot;10002&quot; value=&quot;Quiz&quot;/&gt;&lt;property id=&quot;10003&quot; value=&quot;0&quot;/&gt;&lt;property id=&quot;10004&quot; value=&quot;0&quot;/&gt;&lt;property id=&quot;10005&quot; value=&quot;0&quot;/&gt;&lt;property id=&quot;10006&quot; value=&quot;0&quot;/&gt;&lt;property id=&quot;10010&quot; value=&quot;1&quot;/&gt;&lt;property id=&quot;10014&quot; value=&quot;1&quot;/&gt;&lt;property id=&quot;10015&quot; value=&quot;1&quot;/&gt;&lt;property id=&quot;10016&quot; value=&quot;0&quot;/&gt;&lt;property id=&quot;10017&quot; value=&quot;1&quot;/&gt;&lt;property id=&quot;10018&quot; value=&quot;1&quot;/&gt;&lt;property id=&quot;10029&quot; value=&quot;2&quot;/&gt;&lt;property id=&quot;10072&quot; value=&quot;Quiz10004&quot;/&gt;&lt;property id=&quot;10123&quot; value=&quot;1&quot;/&gt;&lt;property id=&quot;10129&quot; value=&quot;0&quot;/&gt;&lt;property id=&quot;10130&quot; value=&quot;80&quot;/&gt;&lt;property id=&quot;10160&quot; value=&quot;1&quot;/&gt;&lt;property id=&quot;10161&quot; value=&quot;1&quot;/&gt;&lt;property id=&quot;10162&quot; value=&quot;1&quot;/&gt;&lt;property id=&quot;10163&quot; value=&quot;0&quot;/&gt;&lt;property id=&quot;10164&quot; value=&quot;0&quot;/&gt;&lt;property id=&quot;10165&quot; value=&quot;Passed&quot;/&gt;&lt;property id=&quot;10166&quot; value=&quot;Failed&quot;/&gt;&lt;property id=&quot;10167&quot; value=&quot;FFFFFFFF&quot;/&gt;&lt;property id=&quot;10169&quot; value=&quot;Question %d of %d&quot;/&gt;&lt;property id=&quot;10170&quot; value=&quot;Send E-mail&quot;/&gt;&lt;property id=&quot;10171&quot; value=&quot;You answered this correctly!&quot;/&gt;&lt;property id=&quot;10172&quot; value=&quot;You did not answer this question completely&quot;/&gt;&lt;property id=&quot;10173&quot; value=&quot;Your answer:&quot;/&gt;&lt;property id=&quot;10174&quot; value=&quot;The correct answer is:&quot;/&gt;&lt;object type=&quot;10050&quot; unique_id=&quot;10006&quot;&gt;&lt;property id=&quot;10020&quot; value=&quot;2&quot;/&gt;&lt;property id=&quot;10191&quot; value=&quot;-1&quot;/&gt;&lt;/object&gt;&lt;object type=&quot;10051&quot; unique_id=&quot;10007&quot;&gt;&lt;property id=&quot;10020&quot; value=&quot;2&quot;/&gt;&lt;property id=&quot;10191&quot; value=&quot;-1&quot;/&gt;&lt;/object&gt;&lt;/object&gt;&lt;/object&gt;&lt;/object&gt;"/>
  <p:tag name="MMPROD_NEXTUNIQUEID" val="10062"/>
  <p:tag name="MMPROD_UIDATA" val="&lt;database version=&quot;6.0&quot;&gt;&lt;object type=&quot;1&quot; unique_id=&quot;10001&quot;&gt;&lt;property id=&quot;20180&quot; value=&quot;1&quot;/&gt;&lt;property id=&quot;20181&quot; value=&quot;1&quot;/&gt;&lt;property id=&quot;20193&quot; value=&quot;-1&quot;/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Financial Data Presentation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Company Overview&amp;quot;&quot;/&gt;&lt;property id=&quot;20307&quot; value=&quot;257&quot;/&gt;&lt;/object&gt;&lt;object type=&quot;3&quot; unique_id=&quot;10006&quot;&gt;&lt;property id=&quot;20148&quot; value=&quot;5&quot;/&gt;&lt;property id=&quot;20300&quot; value=&quot;Slide 3 - &amp;quot;Construction Costs &amp;amp; Sustainable Site Credits&amp;quot;&quot;/&gt;&lt;property id=&quot;20307&quot; value=&quot;258&quot;/&gt;&lt;/object&gt;&lt;object type=&quot;3&quot; unique_id=&quot;10007&quot;&gt;&lt;property id=&quot;20148&quot; value=&quot;5&quot;/&gt;&lt;property id=&quot;20300&quot; value=&quot;Slide 4 - &amp;quot;Sustainable Site Credits&amp;quot;&quot;/&gt;&lt;property id=&quot;20307&quot; value=&quot;268&quot;/&gt;&lt;/object&gt;&lt;object type=&quot;3&quot; unique_id=&quot;10008&quot;&gt;&lt;property id=&quot;20148&quot; value=&quot;5&quot;/&gt;&lt;property id=&quot;20300&quot; value=&quot;Slide 5 - &amp;quot;Annual Operating Costs&amp;quot;&quot;/&gt;&lt;property id=&quot;20307&quot; value=&quot;259&quot;/&gt;&lt;/object&gt;&lt;object type=&quot;3&quot; unique_id=&quot;10009&quot;&gt;&lt;property id=&quot;20148&quot; value=&quot;5&quot;/&gt;&lt;property id=&quot;20300&quot; value=&quot;Slide 6 - &amp;quot;Annual Operating Costs&amp;quot;&quot;/&gt;&lt;property id=&quot;20307&quot; value=&quot;262&quot;/&gt;&lt;/object&gt;&lt;object type=&quot;3&quot; unique_id=&quot;10010&quot;&gt;&lt;property id=&quot;20148&quot; value=&quot;5&quot;/&gt;&lt;property id=&quot;20300&quot; value=&quot;Slide 7 - &amp;quot;Environmental Impact &amp;amp; Footprint&amp;quot;&quot;/&gt;&lt;property id=&quot;20307&quot; value=&quot;260&quot;/&gt;&lt;/object&gt;&lt;object type=&quot;3&quot; unique_id=&quot;10011&quot;&gt;&lt;property id=&quot;20148&quot; value=&quot;5&quot;/&gt;&lt;property id=&quot;20300&quot; value=&quot;Slide 8 - &amp;quot;Financial Advantages of Building Green&amp;quot;&quot;/&gt;&lt;property id=&quot;20307&quot; value=&quot;267&quot;/&gt;&lt;/object&gt;&lt;object type=&quot;3&quot; unique_id=&quot;10012&quot;&gt;&lt;property id=&quot;20148&quot; value=&quot;5&quot;/&gt;&lt;property id=&quot;20300&quot; value=&quot;Slide 9 - &amp;quot;Conclusion&amp;quot;&quot;/&gt;&lt;property id=&quot;20307&quot; value=&quot;266&quot;/&gt;&lt;/object&gt;&lt;object type=&quot;3&quot; unique_id=&quot;10057&quot;&gt;&lt;property id=&quot;20148&quot; value=&quot;5&quot;/&gt;&lt;property id=&quot;20300&quot; value=&quot;Slide 10 - &amp;quot;Using solar power and recycled water will raise annual operating &amp;#x0D;&amp;#x0A;costs above conventional operating methods.&amp;quot;&quot;/&gt;&lt;property id=&quot;20307&quot; value=&quot;269&quot;/&gt;&lt;/object&gt;&lt;object type=&quot;3&quot; unique_id=&quot;10058&quot;&gt;&lt;property id=&quot;20148&quot; value=&quot;5&quot;/&gt;&lt;property id=&quot;20300&quot; value=&quot;Slide 11 - &amp;quot;What percentage of electric power can be generated for Aquo with solar panels?&amp;quot;&quot;/&gt;&lt;property id=&quot;20307&quot; value=&quot;271&quot;/&gt;&lt;/object&gt;&lt;object type=&quot;3&quot; unique_id=&quot;10059&quot;&gt;&lt;property id=&quot;20148&quot; value=&quot;5&quot;/&gt;&lt;property id=&quot;20300&quot; value=&quot;Slide 12 - &amp;quot;By diverting more than 97% of construction waste from landfills, &amp;#x0D;&amp;#x0A;Aquo saved over $40,000 on final construction fe&quot;/&gt;&lt;property id=&quot;20307&quot; value=&quot;272&quot;/&gt;&lt;/object&gt;&lt;object type=&quot;3&quot; unique_id=&quot;10060&quot;&gt;&lt;property id=&quot;20148&quot; value=&quot;5&quot;/&gt;&lt;property id=&quot;20300&quot; value=&quot;Slide 15 - &amp;quot;Quiz&amp;quot;&quot;/&gt;&lt;property id=&quot;20307&quot; value=&quot;270&quot;/&gt;&lt;/object&gt;&lt;object type=&quot;3&quot; unique_id=&quot;10091&quot;&gt;&lt;property id=&quot;20148&quot; value=&quot;5&quot;/&gt;&lt;property id=&quot;20300&quot; value=&quot;Slide 13 - &amp;quot;Name 2 ways Aquo can use recycled water onsite:&amp;quot;&quot;/&gt;&lt;property id=&quot;20307&quot; value=&quot;273&quot;/&gt;&lt;/object&gt;&lt;object type=&quot;3&quot; unique_id=&quot;10092&quot;&gt;&lt;property id=&quot;20148&quot; value=&quot;5&quot;/&gt;&lt;property id=&quot;20300&quot; value=&quot;Slide 14 - &amp;quot;What kind of site credit did Aquo receive for Installation of an &amp;#x0D;&amp;#x0A;HFC-free HVAC system?&amp;quot;&quot;/&gt;&lt;property id=&quot;20307&quot; value=&quot;274&quot;/&gt;&lt;/object&gt;&lt;/object&gt;&lt;object type=&quot;4&quot; unique_id=&quot;10144&quot;&gt;&lt;/object&gt;&lt;/object&gt;&lt;/database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LASTVALUES" val="&lt;ChangeData&gt;&lt;SlideID&gt;&lt;![CDATA[269]]&gt;&lt;/SlideID&gt;&lt;/ChangeData&gt;"/>
  <p:tag name="MMPROD_PASSDATA" val="&lt;object type=&quot;10050&quot; unique_id=&quot;10011&quot;&gt;&lt;property id=&quot;10020&quot; value=&quot;2&quot;/&gt;&lt;property id=&quot;10102&quot; value=&quot;0&quot;/&gt;&lt;property id=&quot;10191&quot; value=&quot;-1&quot;/&gt;&lt;/object&gt;"/>
  <p:tag name="MMPROD_FAILDATA" val="&lt;object type=&quot;10051&quot; unique_id=&quot;10012&quot;&gt;&lt;property id=&quot;10020&quot; value=&quot;2&quot;/&gt;&lt;property id=&quot;10102&quot; value=&quot;0&quot;/&gt;&lt;property id=&quot;10191&quot; value=&quot;-1&quot;/&gt;&lt;/object&gt;"/>
  <p:tag name="MMPROD_ID" val="10009"/>
  <p:tag name="MMPROD_TYPE" val="10055"/>
  <p:tag name="MMPROD_DATA" val="&lt;property id=&quot;10026&quot; value=&quot;15&quot;/&gt;&lt;property id=&quot;10027&quot; value=&quot;Interaction10009&quot;/&gt;&lt;property id=&quot;10028&quot; value=&quot;0&quot;/&gt;&lt;property id=&quot;10063&quot; value=&quot;1&quot;/&gt;&lt;property id=&quot;10070&quot; value=&quot;True/False&quot;/&gt;&lt;property id=&quot;10098&quot; value=&quot;True/False&quot;/&gt;&lt;property id=&quot;10100&quot; value=&quot;0&quot;/&gt;&lt;property id=&quot;10108&quot; value=&quot;1&quot;/&gt;&lt;property id=&quot;10109&quot; value=&quot;1&quot;/&gt;&lt;property id=&quot;10110&quot; value=&quot;0&quot;/&gt;&lt;property id=&quot;10111&quot; value=&quot;1&quot;/&gt;&lt;property id=&quot;10112&quot; value=&quot;1&quot;/&gt;&lt;property id=&quot;10115&quot; value=&quot;1&quot;/&gt;&lt;property id=&quot;10120&quot; value=&quot;1&quot;/&gt;&lt;property id=&quot;10131&quot; value=&quot;1&quot;/&gt;&lt;property id=&quot;10132&quot; value=&quot;1&quot;/&gt;&lt;property id=&quot;10159&quot; value=&quot;0&quot;/&gt;&lt;property id=&quot;10178&quot; value=&quot;1&quot;/&gt;&lt;property id=&quot;10182&quot; value=&quot;1&quot;/&gt;"/>
  <p:tag name="MMPROD_COLLECTIONCONTAINERID" val="20000"/>
  <p:tag name="MMPROD_PARENTID" val="10004"/>
  <p:tag name="QUIZCLIPSSOURCE" val="156535524,C:\Documents and Settings\All Users\Documents\Aquo_Financial_Data_rev4.1.ppc"/>
  <p:tag name="PPSNARRATION" val="8,508278283,C:\Documents and Settings\All Users\Documents\Aquo_Financial_Data_rev6.ppc"/>
  <p:tag name="MMPROD_ANSWERCOUNT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ID" val="10009"/>
  <p:tag name="MMPROD_ABSOLUTEPOSITIONID" val="100"/>
  <p:tag name="MMPROD_LASTVALUES" val="&lt;ChangeData&gt;&lt;Text&gt;&lt;![CDATA[Using solar power and recycled water will raise annual operating costs above conventional operating methods.]]&gt;&lt;/Text&gt;&lt;FontSize&gt;&lt;![CDATA[17]]&gt;&lt;/FontSize&gt;&lt;Left&gt;&lt;![CDATA[0]]&gt;&lt;/Left&gt;&lt;Top&gt;&lt;![CDATA[0]]&gt;&lt;/Top&gt;&lt;/ChangeData&gt;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4"/>
  <p:tag name="MMPROD_LASTVALUES" val="&lt;ChangeData&gt;&lt;Left&gt;&lt;![CDATA[498.4]]&gt;&lt;/Left&gt;&lt;Top&gt;&lt;![CDATA[423.3037]]&gt;&lt;/Top&gt;&lt;/ChangeData&gt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6"/>
  <p:tag name="MMPROD_LASTVALUES" val="&lt;ChangeData&gt;&lt;Left&gt;&lt;![CDATA[590.2]]&gt;&lt;/Left&gt;&lt;Top&gt;&lt;![CDATA[423.3037]]&gt;&lt;/Top&gt;&lt;/ChangeData&gt;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01"/>
  <p:tag name="MMPROD_LASTVALUES" val="&lt;ChangeData&gt;&lt;Left&gt;&lt;![CDATA[77.5]]&gt;&lt;/Left&gt;&lt;Top&gt;&lt;![CDATA[157]]&gt;&lt;/Top&gt;&lt;/ChangeData&gt;"/>
  <p:tag name="MMPROD_ID" val="10013"/>
  <p:tag name="MMPROD_TYPE" val="10018"/>
  <p:tag name="MMPROD_DATA" val="&lt;property id=&quot;10073&quot; value=&quot;T&quot;/&gt;&lt;property id=&quot;10074&quot; value=&quot;0&quot;/&gt;&lt;property id=&quot;10193&quot; value=&quot;A&quot;/&gt;&lt;property id=&quot;10199&quot; value=&quot;0&quot;/&gt;&lt;object type=&quot;10049&quot; unique_id=&quot;10014&quot;&gt;&lt;property id=&quot;10020&quot; value=&quot;9&quot;/&gt;&lt;property id=&quot;10102&quot; value=&quot;0&quot;/&gt;&lt;property id=&quot;10191&quot; value=&quot;-1&quot;/&gt;&lt;/object&gt;"/>
  <p:tag name="MMPROD_COLLECTIONCONTAINERID" val="10010"/>
  <p:tag name="MMPROD_PARENTID" val="10009"/>
  <p:tag name="MMPROD_ANSWERLETTER" val="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02"/>
  <p:tag name="MMPROD_LASTVALUES" val="&lt;ChangeData&gt;&lt;Left&gt;&lt;![CDATA[77.5]]&gt;&lt;/Left&gt;&lt;Top&gt;&lt;![CDATA[199.375]]&gt;&lt;/Top&gt;&lt;/ChangeData&gt;"/>
  <p:tag name="MMPROD_ID" val="10015"/>
  <p:tag name="MMPROD_TYPE" val="10018"/>
  <p:tag name="MMPROD_DATA" val="&lt;property id=&quot;10074&quot; value=&quot;1&quot;/&gt;&lt;property id=&quot;10193&quot; value=&quot;B&quot;/&gt;&lt;property id=&quot;10199&quot; value=&quot;0&quot;/&gt;&lt;object type=&quot;10049&quot; unique_id=&quot;10016&quot;&gt;&lt;property id=&quot;10020&quot; value=&quot;9&quot;/&gt;&lt;property id=&quot;10102&quot; value=&quot;0&quot;/&gt;&lt;property id=&quot;10191&quot; value=&quot;-1&quot;/&gt;&lt;/object&gt;"/>
  <p:tag name="MMPROD_COLLECTIONCONTAINERID" val="10010"/>
  <p:tag name="MMPROD_PARENTID" val="10009"/>
  <p:tag name="MMPROD_ANSWERLETTER" val="B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LASTVALUES" val="&lt;ChangeData&gt;&lt;Text&gt;&lt;![CDATA[B) False]]&gt;&lt;/Text&gt;&lt;FontSize&gt;&lt;![CDATA[24]]&gt;&lt;/FontSize&gt;&lt;Left&gt;&lt;![CDATA[107]]&gt;&lt;/Left&gt;&lt;Top&gt;&lt;![CDATA[199.375]]&gt;&lt;/Top&gt;&lt;/ChangeData&gt;"/>
  <p:tag name="MMPROD_ABSOLUTEPOSITIONID" val="102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12"/>
  <p:tag name="MMPROD_CONTROLTYPE" val="1"/>
  <p:tag name="MMPROD_SCALEOPERATION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LASTVALUES" val="&lt;ChangeData&gt;&lt;Text&gt;&lt;![CDATA[A) True]]&gt;&lt;/Text&gt;&lt;FontSize&gt;&lt;![CDATA[24]]&gt;&lt;/FontSize&gt;&lt;Left&gt;&lt;![CDATA[107]]&gt;&lt;/Left&gt;&lt;Top&gt;&lt;![CDATA[156.9751]]&gt;&lt;/Top&gt;&lt;/ChangeData&gt;"/>
  <p:tag name="MMPROD_ABSOLUTEPOSITIONID" val="102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11"/>
  <p:tag name="MMPROD_CONTROLTYPE" val="1"/>
  <p:tag name="MMPROD_SCALEOPERATION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PSNARRATION" val="1,508278283,C:\Documents and Settings\All Users\Documents\Aquo_Financial_Data_rev6.pp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7"/>
  <p:tag name="MMPROD_LASTVALUES" val="&lt;ChangeData&gt;&lt;Text&gt;&lt;![CDATA[Clear]]&gt;&lt;/Text&gt;&lt;FontSize&gt;&lt;![CDATA[14]]&gt;&lt;/FontSize&gt;&lt;Left&gt;&lt;![CDATA[592.2]]&gt;&lt;/Left&gt;&lt;Top&gt;&lt;![CDATA[425.3037]]&gt;&lt;/Top&gt;&lt;/ChangeData&gt;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5"/>
  <p:tag name="MMPROD_LASTVALUES" val="&lt;ChangeData&gt;&lt;Text&gt;&lt;![CDATA[Submit]]&gt;&lt;/Text&gt;&lt;FontSize&gt;&lt;![CDATA[14]]&gt;&lt;/FontSize&gt;&lt;Left&gt;&lt;![CDATA[500.4]]&gt;&lt;/Left&gt;&lt;Top&gt;&lt;![CDATA[425.3037]]&gt;&lt;/Top&gt;&lt;/ChangeData&gt;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LASTVALUES" val="&lt;ChangeData&gt;&lt;SlideID&gt;&lt;![CDATA[271]]&gt;&lt;/SlideID&gt;&lt;/ChangeData&gt;"/>
  <p:tag name="MMPROD_PASSDATA" val="&lt;object type=&quot;10050&quot; unique_id=&quot;10020&quot;&gt;&lt;property id=&quot;10020&quot; value=&quot;2&quot;/&gt;&lt;property id=&quot;10191&quot; value=&quot;-1&quot;/&gt;&lt;/object&gt;"/>
  <p:tag name="MMPROD_FAILDATA" val="&lt;object type=&quot;10051&quot; unique_id=&quot;10021&quot;&gt;&lt;property id=&quot;10020&quot; value=&quot;2&quot;/&gt;&lt;property id=&quot;10191&quot; value=&quot;-1&quot;/&gt;&lt;/object&gt;"/>
  <p:tag name="MMPROD_ID" val="10018"/>
  <p:tag name="MMPROD_TYPE" val="10008"/>
  <p:tag name="MMPROD_DATA" val="&lt;property id=&quot;10026&quot; value=&quot;20&quot;/&gt;&lt;property id=&quot;10027&quot; value=&quot;Interaction10018&quot;/&gt;&lt;property id=&quot;10028&quot; value=&quot;0&quot;/&gt;&lt;property id=&quot;10063&quot; value=&quot;2&quot;/&gt;&lt;property id=&quot;10070&quot; value=&quot;Multiple choice&quot;/&gt;&lt;property id=&quot;10098&quot; value=&quot;Multiple choice&quot;/&gt;&lt;property id=&quot;10100&quot; value=&quot;0&quot;/&gt;&lt;property id=&quot;10108&quot; value=&quot;1&quot;/&gt;&lt;property id=&quot;10109&quot; value=&quot;1&quot;/&gt;&lt;property id=&quot;10110&quot; value=&quot;0&quot;/&gt;&lt;property id=&quot;10111&quot; value=&quot;1&quot;/&gt;&lt;property id=&quot;10112&quot; value=&quot;1&quot;/&gt;&lt;property id=&quot;10115&quot; value=&quot;1&quot;/&gt;&lt;property id=&quot;10120&quot; value=&quot;1&quot;/&gt;&lt;property id=&quot;10131&quot; value=&quot;1&quot;/&gt;&lt;property id=&quot;10132&quot; value=&quot;1&quot;/&gt;&lt;property id=&quot;10159&quot; value=&quot;0&quot;/&gt;&lt;property id=&quot;10178&quot; value=&quot;1&quot;/&gt;&lt;property id=&quot;10182&quot; value=&quot;1&quot;/&gt;"/>
  <p:tag name="MMPROD_COLLECTIONCONTAINERID" val="20000"/>
  <p:tag name="MMPROD_PARENTID" val="10004"/>
  <p:tag name="QUIZCLIPSSOURCE" val="156535524,C:\Documents and Settings\All Users\Documents\Aquo_Financial_Data_rev4.1.ppc"/>
  <p:tag name="PPSNARRATION" val="9,508278283,C:\Documents and Settings\All Users\Documents\Aquo_Financial_Data_rev6.ppc"/>
  <p:tag name="MMPROD_ANSWERCOUNT" val="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ID" val="10018"/>
  <p:tag name="MMPROD_ABSOLUTEPOSITIONID" val="100"/>
  <p:tag name="MMPROD_LASTVALUES" val="&lt;ChangeData&gt;&lt;Text&gt;&lt;![CDATA[What percentage of electric power can be generated for Aquo with solar panels?]]&gt;&lt;/Text&gt;&lt;FontSize&gt;&lt;![CDATA[17]]&gt;&lt;/FontSize&gt;&lt;Left&gt;&lt;![CDATA[0]]&gt;&lt;/Left&gt;&lt;Top&gt;&lt;![CDATA[0]]&gt;&lt;/Top&gt;&lt;/ChangeData&gt;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4"/>
  <p:tag name="MMPROD_LASTVALUES" val="&lt;ChangeData&gt;&lt;Left&gt;&lt;![CDATA[498.4]]&gt;&lt;/Left&gt;&lt;Top&gt;&lt;![CDATA[423.3037]]&gt;&lt;/Top&gt;&lt;/ChangeData&gt;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6"/>
  <p:tag name="MMPROD_LASTVALUES" val="&lt;ChangeData&gt;&lt;Left&gt;&lt;![CDATA[590.2]]&gt;&lt;/Left&gt;&lt;Top&gt;&lt;![CDATA[423.3037]]&gt;&lt;/Top&gt;&lt;/ChangeData&gt;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01"/>
  <p:tag name="MMPROD_LASTVALUES" val="&lt;ChangeData&gt;&lt;Left&gt;&lt;![CDATA[77.5]]&gt;&lt;/Left&gt;&lt;Top&gt;&lt;![CDATA[157]]&gt;&lt;/Top&gt;&lt;/ChangeData&gt;"/>
  <p:tag name="MMPROD_ID" val="10022"/>
  <p:tag name="MMPROD_TYPE" val="10018"/>
  <p:tag name="MMPROD_DATA" val="&lt;property id=&quot;10074&quot; value=&quot;0&quot;/&gt;&lt;property id=&quot;10193&quot; value=&quot;A&quot;/&gt;&lt;property id=&quot;10199&quot; value=&quot;0&quot;/&gt;&lt;object type=&quot;10049&quot; unique_id=&quot;10023&quot;&gt;&lt;property id=&quot;10020&quot; value=&quot;9&quot;/&gt;&lt;property id=&quot;10102&quot; value=&quot;0&quot;/&gt;&lt;property id=&quot;10191&quot; value=&quot;-1&quot;/&gt;&lt;/object&gt;"/>
  <p:tag name="MMPROD_COLLECTIONCONTAINERID" val="10019"/>
  <p:tag name="MMPROD_PARENTID" val="10018"/>
  <p:tag name="MMPROD_ANSWERLETTER" val="A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02"/>
  <p:tag name="MMPROD_LASTVALUES" val="&lt;ChangeData&gt;&lt;Left&gt;&lt;![CDATA[77.5]]&gt;&lt;/Left&gt;&lt;Top&gt;&lt;![CDATA[199.375]]&gt;&lt;/Top&gt;&lt;/ChangeData&gt;"/>
  <p:tag name="MMPROD_ID" val="10024"/>
  <p:tag name="MMPROD_TYPE" val="10018"/>
  <p:tag name="MMPROD_DATA" val="&lt;property id=&quot;10074&quot; value=&quot;0&quot;/&gt;&lt;property id=&quot;10193&quot; value=&quot;B&quot;/&gt;&lt;property id=&quot;10199&quot; value=&quot;0&quot;/&gt;&lt;object type=&quot;10049&quot; unique_id=&quot;10025&quot;&gt;&lt;property id=&quot;10020&quot; value=&quot;9&quot;/&gt;&lt;property id=&quot;10102&quot; value=&quot;0&quot;/&gt;&lt;property id=&quot;10191&quot; value=&quot;-1&quot;/&gt;&lt;/object&gt;"/>
  <p:tag name="MMPROD_COLLECTIONCONTAINERID" val="10019"/>
  <p:tag name="MMPROD_PARENTID" val="10018"/>
  <p:tag name="MMPROD_ANSWERLETTER" val="B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03"/>
  <p:tag name="MMPROD_LASTVALUES" val="&lt;ChangeData&gt;&lt;Left&gt;&lt;![CDATA[77.5]]&gt;&lt;/Left&gt;&lt;Top&gt;&lt;![CDATA[241.75]]&gt;&lt;/Top&gt;&lt;/ChangeData&gt;"/>
  <p:tag name="MMPROD_ID" val="10026"/>
  <p:tag name="MMPROD_TYPE" val="10018"/>
  <p:tag name="MMPROD_DATA" val="&lt;property id=&quot;10074&quot; value=&quot;0&quot;/&gt;&lt;property id=&quot;10193&quot; value=&quot;C&quot;/&gt;&lt;property id=&quot;10199&quot; value=&quot;0&quot;/&gt;&lt;object type=&quot;10049&quot; unique_id=&quot;10027&quot;&gt;&lt;property id=&quot;10020&quot; value=&quot;9&quot;/&gt;&lt;property id=&quot;10102&quot; value=&quot;0&quot;/&gt;&lt;property id=&quot;10191&quot; value=&quot;-1&quot;/&gt;&lt;/object&gt;"/>
  <p:tag name="MMPROD_COLLECTIONCONTAINERID" val="10019"/>
  <p:tag name="MMPROD_PARENTID" val="10018"/>
  <p:tag name="MMPROD_ANSWERLETTER" val="C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04"/>
  <p:tag name="MMPROD_LASTVALUES" val="&lt;ChangeData&gt;&lt;Left&gt;&lt;![CDATA[77.5]]&gt;&lt;/Left&gt;&lt;Top&gt;&lt;![CDATA[284.125]]&gt;&lt;/Top&gt;&lt;/ChangeData&gt;"/>
  <p:tag name="MMPROD_ID" val="10028"/>
  <p:tag name="MMPROD_TYPE" val="10018"/>
  <p:tag name="MMPROD_DATA" val="&lt;property id=&quot;10074&quot; value=&quot;1&quot;/&gt;&lt;property id=&quot;10193&quot; value=&quot;D&quot;/&gt;&lt;property id=&quot;10199&quot; value=&quot;0&quot;/&gt;&lt;object type=&quot;10049&quot; unique_id=&quot;10029&quot;&gt;&lt;property id=&quot;10020&quot; value=&quot;9&quot;/&gt;&lt;property id=&quot;10102&quot; value=&quot;0&quot;/&gt;&lt;property id=&quot;10191&quot; value=&quot;-1&quot;/&gt;&lt;/object&gt;"/>
  <p:tag name="MMPROD_COLLECTIONCONTAINERID" val="10019"/>
  <p:tag name="MMPROD_PARENTID" val="10018"/>
  <p:tag name="MMPROD_ANSWERLETTER" val="D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PSNARRATION" val="13,508278283,C:\Documents and Settings\All Users\Documents\Aquo_Financial_Data_rev6.ppc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LASTVALUES" val="&lt;ChangeData&gt;&lt;Text&gt;&lt;![CDATA[D) 75%]]&gt;&lt;/Text&gt;&lt;FontSize&gt;&lt;![CDATA[24]]&gt;&lt;/FontSize&gt;&lt;Left&gt;&lt;![CDATA[107]]&gt;&lt;/Left&gt;&lt;Top&gt;&lt;![CDATA[284.175]]&gt;&lt;/Top&gt;&lt;/ChangeData&gt;"/>
  <p:tag name="MMPROD_ABSOLUTEPOSITIONID" val="102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14"/>
  <p:tag name="MMPROD_CONTROLTYPE" val="1"/>
  <p:tag name="MMPROD_SCALEOPERATION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LASTVALUES" val="&lt;ChangeData&gt;&lt;Text&gt;&lt;![CDATA[C) 50%]]&gt;&lt;/Text&gt;&lt;FontSize&gt;&lt;![CDATA[24]]&gt;&lt;/FontSize&gt;&lt;Left&gt;&lt;![CDATA[107]]&gt;&lt;/Left&gt;&lt;Top&gt;&lt;![CDATA[241.775]]&gt;&lt;/Top&gt;&lt;/ChangeData&gt;"/>
  <p:tag name="MMPROD_ABSOLUTEPOSITIONID" val="102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13"/>
  <p:tag name="MMPROD_CONTROLTYPE" val="1"/>
  <p:tag name="MMPROD_SCALEOPERATION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LASTVALUES" val="&lt;ChangeData&gt;&lt;Text&gt;&lt;![CDATA[B) 25%]]&gt;&lt;/Text&gt;&lt;FontSize&gt;&lt;![CDATA[24]]&gt;&lt;/FontSize&gt;&lt;Left&gt;&lt;![CDATA[107]]&gt;&lt;/Left&gt;&lt;Top&gt;&lt;![CDATA[199.375]]&gt;&lt;/Top&gt;&lt;/ChangeData&gt;"/>
  <p:tag name="MMPROD_ABSOLUTEPOSITIONID" val="102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12"/>
  <p:tag name="MMPROD_CONTROLTYPE" val="1"/>
  <p:tag name="MMPROD_SCALEOPERATION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LASTVALUES" val="&lt;ChangeData&gt;&lt;Text&gt;&lt;![CDATA[A) 10%]]&gt;&lt;/Text&gt;&lt;FontSize&gt;&lt;![CDATA[24]]&gt;&lt;/FontSize&gt;&lt;Left&gt;&lt;![CDATA[107]]&gt;&lt;/Left&gt;&lt;Top&gt;&lt;![CDATA[156.9751]]&gt;&lt;/Top&gt;&lt;/ChangeData&gt;"/>
  <p:tag name="MMPROD_ABSOLUTEPOSITIONID" val="102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11"/>
  <p:tag name="MMPROD_CONTROLTYPE" val="1"/>
  <p:tag name="MMPROD_SCALEOPERATION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7"/>
  <p:tag name="MMPROD_LASTVALUES" val="&lt;ChangeData&gt;&lt;Text&gt;&lt;![CDATA[Clear]]&gt;&lt;/Text&gt;&lt;FontSize&gt;&lt;![CDATA[14]]&gt;&lt;/FontSize&gt;&lt;Left&gt;&lt;![CDATA[592.2]]&gt;&lt;/Left&gt;&lt;Top&gt;&lt;![CDATA[425.3037]]&gt;&lt;/Top&gt;&lt;/ChangeData&gt;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5"/>
  <p:tag name="MMPROD_LASTVALUES" val="&lt;ChangeData&gt;&lt;Text&gt;&lt;![CDATA[Submit]]&gt;&lt;/Text&gt;&lt;FontSize&gt;&lt;![CDATA[14]]&gt;&lt;/FontSize&gt;&lt;Left&gt;&lt;![CDATA[500.4]]&gt;&lt;/Left&gt;&lt;Top&gt;&lt;![CDATA[425.3037]]&gt;&lt;/Top&gt;&lt;/ChangeData&gt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PSNARRATION" val="2,508278283,C:\Documents and Settings\All Users\Documents\Aquo_Financial_Data_rev6.ppc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LASTVALUES" val="&lt;ChangeData&gt;&lt;SlideID&gt;&lt;![CDATA[272]]&gt;&lt;/SlideID&gt;&lt;/ChangeData&gt;"/>
  <p:tag name="MMPROD_PASSDATA" val="&lt;object type=&quot;10050&quot; unique_id=&quot;10033&quot;&gt;&lt;property id=&quot;10020&quot; value=&quot;2&quot;/&gt;&lt;property id=&quot;10191&quot; value=&quot;-1&quot;/&gt;&lt;/object&gt;"/>
  <p:tag name="MMPROD_FAILDATA" val="&lt;object type=&quot;10051&quot; unique_id=&quot;10034&quot;&gt;&lt;property id=&quot;10020&quot; value=&quot;2&quot;/&gt;&lt;property id=&quot;10191&quot; value=&quot;-1&quot;/&gt;&lt;/object&gt;"/>
  <p:tag name="MMPROD_ID" val="10031"/>
  <p:tag name="MMPROD_TYPE" val="10055"/>
  <p:tag name="MMPROD_DATA" val="&lt;property id=&quot;10026&quot; value=&quot;15&quot;/&gt;&lt;property id=&quot;10027&quot; value=&quot;Interaction10031&quot;/&gt;&lt;property id=&quot;10028&quot; value=&quot;0&quot;/&gt;&lt;property id=&quot;10063&quot; value=&quot;1&quot;/&gt;&lt;property id=&quot;10070&quot; value=&quot;True/False&quot;/&gt;&lt;property id=&quot;10098&quot; value=&quot;True/False&quot;/&gt;&lt;property id=&quot;10100&quot; value=&quot;0&quot;/&gt;&lt;property id=&quot;10108&quot; value=&quot;1&quot;/&gt;&lt;property id=&quot;10109&quot; value=&quot;1&quot;/&gt;&lt;property id=&quot;10110&quot; value=&quot;0&quot;/&gt;&lt;property id=&quot;10111&quot; value=&quot;1&quot;/&gt;&lt;property id=&quot;10112&quot; value=&quot;1&quot;/&gt;&lt;property id=&quot;10115&quot; value=&quot;1&quot;/&gt;&lt;property id=&quot;10120&quot; value=&quot;1&quot;/&gt;&lt;property id=&quot;10131&quot; value=&quot;1&quot;/&gt;&lt;property id=&quot;10132&quot; value=&quot;1&quot;/&gt;&lt;property id=&quot;10159&quot; value=&quot;0&quot;/&gt;&lt;property id=&quot;10178&quot; value=&quot;1&quot;/&gt;&lt;property id=&quot;10182&quot; value=&quot;1&quot;/&gt;"/>
  <p:tag name="MMPROD_COLLECTIONCONTAINERID" val="20000"/>
  <p:tag name="MMPROD_PARENTID" val="10004"/>
  <p:tag name="QUIZCLIPSSOURCE" val="156535524,C:\Documents and Settings\All Users\Documents\Aquo_Financial_Data_rev4.1.ppc"/>
  <p:tag name="PPSNARRATION" val="10,508278283,C:\Documents and Settings\All Users\Documents\Aquo_Financial_Data_rev6.ppc"/>
  <p:tag name="MMPROD_ANSWERCOUNT" val="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ID" val="10031"/>
  <p:tag name="MMPROD_ABSOLUTEPOSITIONID" val="100"/>
  <p:tag name="MMPROD_LASTVALUES" val="&lt;ChangeData&gt;&lt;Text&gt;&lt;![CDATA[By diverting more than 97% of construction waste from landfills, Aquo saved over $40,000 on final construction fees.]]&gt;&lt;/Text&gt;&lt;FontSize&gt;&lt;![CDATA[17]]&gt;&lt;/FontSize&gt;&lt;Left&gt;&lt;![CDATA[0]]&gt;&lt;/Left&gt;&lt;Top&gt;&lt;![CDATA[0]]&gt;&lt;/Top&gt;&lt;/ChangeData&gt;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4"/>
  <p:tag name="MMPROD_LASTVALUES" val="&lt;ChangeData&gt;&lt;Left&gt;&lt;![CDATA[498.4]]&gt;&lt;/Left&gt;&lt;Top&gt;&lt;![CDATA[423.3037]]&gt;&lt;/Top&gt;&lt;/ChangeData&gt;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6"/>
  <p:tag name="MMPROD_LASTVALUES" val="&lt;ChangeData&gt;&lt;Left&gt;&lt;![CDATA[590.2]]&gt;&lt;/Left&gt;&lt;Top&gt;&lt;![CDATA[423.3037]]&gt;&lt;/Top&gt;&lt;/ChangeData&gt;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01"/>
  <p:tag name="MMPROD_LASTVALUES" val="&lt;ChangeData&gt;&lt;Left&gt;&lt;![CDATA[77.5]]&gt;&lt;/Left&gt;&lt;Top&gt;&lt;![CDATA[157]]&gt;&lt;/Top&gt;&lt;/ChangeData&gt;"/>
  <p:tag name="MMPROD_ID" val="10035"/>
  <p:tag name="MMPROD_TYPE" val="10018"/>
  <p:tag name="MMPROD_DATA" val="&lt;property id=&quot;10073&quot; value=&quot;T&quot;/&gt;&lt;property id=&quot;10074&quot; value=&quot;1&quot;/&gt;&lt;property id=&quot;10193&quot; value=&quot;A&quot;/&gt;&lt;property id=&quot;10199&quot; value=&quot;0&quot;/&gt;&lt;object type=&quot;10049&quot; unique_id=&quot;10036&quot;&gt;&lt;property id=&quot;10020&quot; value=&quot;9&quot;/&gt;&lt;property id=&quot;10102&quot; value=&quot;0&quot;/&gt;&lt;property id=&quot;10191&quot; value=&quot;-1&quot;/&gt;&lt;/object&gt;"/>
  <p:tag name="MMPROD_COLLECTIONCONTAINERID" val="10032"/>
  <p:tag name="MMPROD_PARENTID" val="10031"/>
  <p:tag name="MMPROD_ANSWERLETTER" val="A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02"/>
  <p:tag name="MMPROD_LASTVALUES" val="&lt;ChangeData&gt;&lt;Left&gt;&lt;![CDATA[77.5]]&gt;&lt;/Left&gt;&lt;Top&gt;&lt;![CDATA[199.375]]&gt;&lt;/Top&gt;&lt;/ChangeData&gt;"/>
  <p:tag name="MMPROD_ID" val="10037"/>
  <p:tag name="MMPROD_TYPE" val="10018"/>
  <p:tag name="MMPROD_DATA" val="&lt;property id=&quot;10074&quot; value=&quot;0&quot;/&gt;&lt;property id=&quot;10193&quot; value=&quot;B&quot;/&gt;&lt;property id=&quot;10199&quot; value=&quot;0&quot;/&gt;&lt;object type=&quot;10049&quot; unique_id=&quot;10038&quot;&gt;&lt;property id=&quot;10020&quot; value=&quot;9&quot;/&gt;&lt;property id=&quot;10102&quot; value=&quot;0&quot;/&gt;&lt;property id=&quot;10191&quot; value=&quot;-1&quot;/&gt;&lt;/object&gt;"/>
  <p:tag name="MMPROD_COLLECTIONCONTAINERID" val="10032"/>
  <p:tag name="MMPROD_PARENTID" val="10031"/>
  <p:tag name="MMPROD_ANSWERLETTER" val="B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LASTVALUES" val="&lt;ChangeData&gt;&lt;Text&gt;&lt;![CDATA[B) False]]&gt;&lt;/Text&gt;&lt;FontSize&gt;&lt;![CDATA[24]]&gt;&lt;/FontSize&gt;&lt;Left&gt;&lt;![CDATA[107]]&gt;&lt;/Left&gt;&lt;Top&gt;&lt;![CDATA[199.375]]&gt;&lt;/Top&gt;&lt;/ChangeData&gt;"/>
  <p:tag name="MMPROD_ABSOLUTEPOSITIONID" val="102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12"/>
  <p:tag name="MMPROD_CONTROLTYPE" val="1"/>
  <p:tag name="MMPROD_SCALEOPERATION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LASTVALUES" val="&lt;ChangeData&gt;&lt;Text&gt;&lt;![CDATA[A) True]]&gt;&lt;/Text&gt;&lt;FontSize&gt;&lt;![CDATA[24]]&gt;&lt;/FontSize&gt;&lt;Left&gt;&lt;![CDATA[107]]&gt;&lt;/Left&gt;&lt;Top&gt;&lt;![CDATA[156.9751]]&gt;&lt;/Top&gt;&lt;/ChangeData&gt;"/>
  <p:tag name="MMPROD_ABSOLUTEPOSITIONID" val="102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11"/>
  <p:tag name="MMPROD_CONTROLTYPE" val="1"/>
  <p:tag name="MMPROD_SCALEOPERATION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PSNARRATION" val="3,508278283,C:\Documents and Settings\All Users\Documents\Aquo_Financial_Data_rev6.ppc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7"/>
  <p:tag name="MMPROD_LASTVALUES" val="&lt;ChangeData&gt;&lt;Text&gt;&lt;![CDATA[Clear]]&gt;&lt;/Text&gt;&lt;FontSize&gt;&lt;![CDATA[14]]&gt;&lt;/FontSize&gt;&lt;Left&gt;&lt;![CDATA[592.2]]&gt;&lt;/Left&gt;&lt;Top&gt;&lt;![CDATA[425.3037]]&gt;&lt;/Top&gt;&lt;/ChangeData&gt;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5"/>
  <p:tag name="MMPROD_LASTVALUES" val="&lt;ChangeData&gt;&lt;Text&gt;&lt;![CDATA[Submit]]&gt;&lt;/Text&gt;&lt;FontSize&gt;&lt;![CDATA[14]]&gt;&lt;/FontSize&gt;&lt;Left&gt;&lt;![CDATA[500.4]]&gt;&lt;/Left&gt;&lt;Top&gt;&lt;![CDATA[425.3037]]&gt;&lt;/Top&gt;&lt;/ChangeData&gt;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LASTVALUES" val="&lt;ChangeData&gt;&lt;SlideID&gt;&lt;![CDATA[273]]&gt;&lt;/SlideID&gt;&lt;/ChangeData&gt;"/>
  <p:tag name="MMPROD_PASSDATA" val="&lt;object type=&quot;10050&quot; unique_id=&quot;10042&quot;&gt;&lt;property id=&quot;10020&quot; value=&quot;2&quot;/&gt;&lt;property id=&quot;10191&quot; value=&quot;-1&quot;/&gt;&lt;/object&gt;"/>
  <p:tag name="MMPROD_FAILDATA" val="&lt;object type=&quot;10051&quot; unique_id=&quot;10043&quot;&gt;&lt;property id=&quot;10020&quot; value=&quot;2&quot;/&gt;&lt;property id=&quot;10191&quot; value=&quot;-1&quot;/&gt;&lt;/object&gt;"/>
  <p:tag name="MMPROD_ID" val="10040"/>
  <p:tag name="MMPROD_TYPE" val="10041"/>
  <p:tag name="MMPROD_DATA" val="&lt;property id=&quot;10025&quot; value=&quot;300&quot;/&gt;&lt;property id=&quot;10026&quot; value=&quot;20&quot;/&gt;&lt;property id=&quot;10027&quot; value=&quot;Interaction10040&quot;/&gt;&lt;property id=&quot;10070&quot; value=&quot;Short answer&quot;/&gt;&lt;property id=&quot;10098&quot; value=&quot;Short answer&quot;/&gt;&lt;property id=&quot;10099&quot; value=&quot;255&quot;/&gt;&lt;property id=&quot;10100&quot; value=&quot;0&quot;/&gt;&lt;property id=&quot;10108&quot; value=&quot;1&quot;/&gt;&lt;property id=&quot;10109&quot; value=&quot;1&quot;/&gt;&lt;property id=&quot;10110&quot; value=&quot;0&quot;/&gt;&lt;property id=&quot;10111&quot; value=&quot;1&quot;/&gt;&lt;property id=&quot;10112&quot; value=&quot;1&quot;/&gt;&lt;property id=&quot;10115&quot; value=&quot;1&quot;/&gt;&lt;property id=&quot;10120&quot; value=&quot;0&quot;/&gt;&lt;property id=&quot;10131&quot; value=&quot;1&quot;/&gt;&lt;property id=&quot;10132&quot; value=&quot;1&quot;/&gt;&lt;property id=&quot;10159&quot; value=&quot;0&quot;/&gt;&lt;property id=&quot;10178&quot; value=&quot;1&quot;/&gt;&lt;property id=&quot;10182&quot; value=&quot;1&quot;/&gt;&lt;property id=&quot;10186&quot; value=&quot;0&quot;/&gt;"/>
  <p:tag name="MMPROD_COLLECTIONCONTAINERID" val="20000"/>
  <p:tag name="MMPROD_PARENTID" val="10004"/>
  <p:tag name="QUIZCLIPSSOURCE" val="156535524,C:\Documents and Settings\All Users\Documents\Aquo_Financial_Data_rev4.1.ppc"/>
  <p:tag name="PPSNARRATION" val="11,508278283,C:\Documents and Settings\All Users\Documents\Aquo_Financial_Data_rev6.ppc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ID" val="10040"/>
  <p:tag name="MMPROD_ABSOLUTEPOSITIONID" val="100"/>
  <p:tag name="MMPROD_LASTVALUES" val="&lt;ChangeData&gt;&lt;Text&gt;&lt;![CDATA[Name 2 ways Aquo can use recycled water onsite:]]&gt;&lt;/Text&gt;&lt;FontSize&gt;&lt;![CDATA[27]]&gt;&lt;/FontSize&gt;&lt;Left&gt;&lt;![CDATA[0]]&gt;&lt;/Left&gt;&lt;Top&gt;&lt;![CDATA[0]]&gt;&lt;/Top&gt;&lt;/ChangeData&gt;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8002"/>
  <p:tag name="MMPROD_ID" val="10040"/>
  <p:tag name="MMPROD_DATA" val="&lt;object type=&quot;10044&quot; unique_id=&quot;10041&quot;&gt;&lt;object type=&quot;10056&quot; unique_id=&quot;10044&quot;&gt;&lt;property id=&quot;10179&quot; value=&quot;cooling system, landscape irrigation, restroom flushing&quot;/&gt;&lt;property id=&quot;10199&quot; value=&quot;0&quot;/&gt;&lt;/object&gt;&lt;/object&gt;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4"/>
  <p:tag name="MMPROD_LASTVALUES" val="&lt;ChangeData&gt;&lt;Left&gt;&lt;![CDATA[498.4]]&gt;&lt;/Left&gt;&lt;Top&gt;&lt;![CDATA[423.3037]]&gt;&lt;/Top&gt;&lt;/ChangeData&gt;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6"/>
  <p:tag name="MMPROD_LASTVALUES" val="&lt;ChangeData&gt;&lt;Left&gt;&lt;![CDATA[590.2]]&gt;&lt;/Left&gt;&lt;Top&gt;&lt;![CDATA[423.3037]]&gt;&lt;/Top&gt;&lt;/ChangeData&gt;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7"/>
  <p:tag name="MMPROD_LASTVALUES" val="&lt;ChangeData&gt;&lt;Text&gt;&lt;![CDATA[Clear]]&gt;&lt;/Text&gt;&lt;FontSize&gt;&lt;![CDATA[14]]&gt;&lt;/FontSize&gt;&lt;Left&gt;&lt;![CDATA[592.2]]&gt;&lt;/Left&gt;&lt;Top&gt;&lt;![CDATA[425.3037]]&gt;&lt;/Top&gt;&lt;/ChangeData&gt;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5"/>
  <p:tag name="MMPROD_LASTVALUES" val="&lt;ChangeData&gt;&lt;Text&gt;&lt;![CDATA[Submit]]&gt;&lt;/Text&gt;&lt;FontSize&gt;&lt;![CDATA[14]]&gt;&lt;/FontSize&gt;&lt;Left&gt;&lt;![CDATA[500.4]]&gt;&lt;/Left&gt;&lt;Top&gt;&lt;![CDATA[425.3037]]&gt;&lt;/Top&gt;&lt;/ChangeData&gt;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LASTVALUES" val="&lt;ChangeData&gt;&lt;SlideID&gt;&lt;![CDATA[274]]&gt;&lt;/SlideID&gt;&lt;/ChangeData&gt;"/>
  <p:tag name="MMPROD_PASSDATA" val="&lt;object type=&quot;10050&quot; unique_id=&quot;10048&quot;&gt;&lt;property id=&quot;10020&quot; value=&quot;2&quot;/&gt;&lt;property id=&quot;10191&quot; value=&quot;-1&quot;/&gt;&lt;/object&gt;"/>
  <p:tag name="MMPROD_FAILDATA" val="&lt;object type=&quot;10051&quot; unique_id=&quot;10049&quot;&gt;&lt;property id=&quot;10020&quot; value=&quot;2&quot;/&gt;&lt;property id=&quot;10191&quot; value=&quot;-1&quot;/&gt;&lt;/object&gt;"/>
  <p:tag name="MMPROD_ID" val="10046"/>
  <p:tag name="MMPROD_TYPE" val="10008"/>
  <p:tag name="MMPROD_DATA" val="&lt;property id=&quot;10026&quot; value=&quot;30&quot;/&gt;&lt;property id=&quot;10027&quot; value=&quot;Interaction10046&quot;/&gt;&lt;property id=&quot;10028&quot; value=&quot;0&quot;/&gt;&lt;property id=&quot;10063&quot; value=&quot;2&quot;/&gt;&lt;property id=&quot;10070&quot; value=&quot;Multiple choice&quot;/&gt;&lt;property id=&quot;10098&quot; value=&quot;Multiple choice&quot;/&gt;&lt;property id=&quot;10100&quot; value=&quot;0&quot;/&gt;&lt;property id=&quot;10108&quot; value=&quot;1&quot;/&gt;&lt;property id=&quot;10109&quot; value=&quot;1&quot;/&gt;&lt;property id=&quot;10110&quot; value=&quot;0&quot;/&gt;&lt;property id=&quot;10111&quot; value=&quot;1&quot;/&gt;&lt;property id=&quot;10112&quot; value=&quot;1&quot;/&gt;&lt;property id=&quot;10115&quot; value=&quot;1&quot;/&gt;&lt;property id=&quot;10120&quot; value=&quot;1&quot;/&gt;&lt;property id=&quot;10131&quot; value=&quot;1&quot;/&gt;&lt;property id=&quot;10132&quot; value=&quot;1&quot;/&gt;&lt;property id=&quot;10159&quot; value=&quot;0&quot;/&gt;&lt;property id=&quot;10178&quot; value=&quot;1&quot;/&gt;&lt;property id=&quot;10182&quot; value=&quot;1&quot;/&gt;"/>
  <p:tag name="MMPROD_COLLECTIONCONTAINERID" val="20000"/>
  <p:tag name="MMPROD_PARENTID" val="10004"/>
  <p:tag name="QUIZCLIPSSOURCE" val="156535524,C:\Documents and Settings\All Users\Documents\Aquo_Financial_Data_rev4.1.ppc"/>
  <p:tag name="PPSNARRATION" val="12,508278283,C:\Documents and Settings\All Users\Documents\Aquo_Financial_Data_rev6.ppc"/>
  <p:tag name="MMPROD_ANSWERCOUNT" val="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PSNARRATION" val="4,508278283,C:\Documents and Settings\All Users\Documents\Aquo_Financial_Data_rev6.ppc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ID" val="10046"/>
  <p:tag name="MMPROD_ABSOLUTEPOSITIONID" val="100"/>
  <p:tag name="MMPROD_LASTVALUES" val="&lt;ChangeData&gt;&lt;Text&gt;&lt;![CDATA[What kind of site credit did Aquo receive for Installation of an HFC free HVAC system?]]&gt;&lt;/Text&gt;&lt;FontSize&gt;&lt;![CDATA[17]]&gt;&lt;/FontSize&gt;&lt;Left&gt;&lt;![CDATA[0]]&gt;&lt;/Left&gt;&lt;Top&gt;&lt;![CDATA[0]]&gt;&lt;/Top&gt;&lt;/ChangeData&gt;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4"/>
  <p:tag name="MMPROD_LASTVALUES" val="&lt;ChangeData&gt;&lt;Left&gt;&lt;![CDATA[498.4]]&gt;&lt;/Left&gt;&lt;Top&gt;&lt;![CDATA[423.3037]]&gt;&lt;/Top&gt;&lt;/ChangeData&gt;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6"/>
  <p:tag name="MMPROD_LASTVALUES" val="&lt;ChangeData&gt;&lt;Left&gt;&lt;![CDATA[590.2]]&gt;&lt;/Left&gt;&lt;Top&gt;&lt;![CDATA[423.3037]]&gt;&lt;/Top&gt;&lt;/ChangeData&gt;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01"/>
  <p:tag name="MMPROD_LASTVALUES" val="&lt;ChangeData&gt;&lt;Left&gt;&lt;![CDATA[76.12496]]&gt;&lt;/Left&gt;&lt;Top&gt;&lt;![CDATA[157]]&gt;&lt;/Top&gt;&lt;/ChangeData&gt;"/>
  <p:tag name="MMPROD_ID" val="10050"/>
  <p:tag name="MMPROD_TYPE" val="10018"/>
  <p:tag name="MMPROD_DATA" val="&lt;property id=&quot;10074&quot; value=&quot;0&quot;/&gt;&lt;property id=&quot;10193&quot; value=&quot;A&quot;/&gt;&lt;property id=&quot;10199&quot; value=&quot;0&quot;/&gt;&lt;object type=&quot;10049&quot; unique_id=&quot;10051&quot;&gt;&lt;property id=&quot;10020&quot; value=&quot;2&quot;/&gt;&lt;property id=&quot;10102&quot; value=&quot;0&quot;/&gt;&lt;property id=&quot;10191&quot; value=&quot;-1&quot;/&gt;&lt;/object&gt;"/>
  <p:tag name="MMPROD_COLLECTIONCONTAINERID" val="10047"/>
  <p:tag name="MMPROD_PARENTID" val="10046"/>
  <p:tag name="MMPROD_ANSWERLETTER" val="A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02"/>
  <p:tag name="MMPROD_LASTVALUES" val="&lt;ChangeData&gt;&lt;Left&gt;&lt;![CDATA[76.12496]]&gt;&lt;/Left&gt;&lt;Top&gt;&lt;![CDATA[192.375]]&gt;&lt;/Top&gt;&lt;/ChangeData&gt;"/>
  <p:tag name="MMPROD_ID" val="10052"/>
  <p:tag name="MMPROD_TYPE" val="10018"/>
  <p:tag name="MMPROD_DATA" val="&lt;property id=&quot;10074&quot; value=&quot;0&quot;/&gt;&lt;property id=&quot;10193&quot; value=&quot;B&quot;/&gt;&lt;property id=&quot;10199&quot; value=&quot;0&quot;/&gt;&lt;object type=&quot;10049&quot; unique_id=&quot;10053&quot;&gt;&lt;property id=&quot;10020&quot; value=&quot;9&quot;/&gt;&lt;property id=&quot;10102&quot; value=&quot;0&quot;/&gt;&lt;property id=&quot;10191&quot; value=&quot;-1&quot;/&gt;&lt;/object&gt;"/>
  <p:tag name="MMPROD_COLLECTIONCONTAINERID" val="10047"/>
  <p:tag name="MMPROD_PARENTID" val="10046"/>
  <p:tag name="MMPROD_ANSWERLETTER" val="B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03"/>
  <p:tag name="MMPROD_LASTVALUES" val="&lt;ChangeData&gt;&lt;Left&gt;&lt;![CDATA[76.12496]]&gt;&lt;/Left&gt;&lt;Top&gt;&lt;![CDATA[220.25]]&gt;&lt;/Top&gt;&lt;/ChangeData&gt;"/>
  <p:tag name="MMPROD_ID" val="10054"/>
  <p:tag name="MMPROD_TYPE" val="10018"/>
  <p:tag name="MMPROD_DATA" val="&lt;property id=&quot;10074&quot; value=&quot;1&quot;/&gt;&lt;property id=&quot;10193&quot; value=&quot;C&quot;/&gt;&lt;property id=&quot;10199&quot; value=&quot;0&quot;/&gt;&lt;object type=&quot;10049&quot; unique_id=&quot;10055&quot;&gt;&lt;property id=&quot;10020&quot; value=&quot;9&quot;/&gt;&lt;property id=&quot;10102&quot; value=&quot;0&quot;/&gt;&lt;property id=&quot;10191&quot; value=&quot;-1&quot;/&gt;&lt;/object&gt;"/>
  <p:tag name="MMPROD_COLLECTIONCONTAINERID" val="10047"/>
  <p:tag name="MMPROD_PARENTID" val="10046"/>
  <p:tag name="MMPROD_ANSWERLETTER" val="C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04"/>
  <p:tag name="MMPROD_LASTVALUES" val="&lt;ChangeData&gt;&lt;Left&gt;&lt;![CDATA[76.12496]]&gt;&lt;/Left&gt;&lt;Top&gt;&lt;![CDATA[273.375]]&gt;&lt;/Top&gt;&lt;/ChangeData&gt;"/>
  <p:tag name="MMPROD_ID" val="10056"/>
  <p:tag name="MMPROD_TYPE" val="10018"/>
  <p:tag name="MMPROD_DATA" val="&lt;property id=&quot;10074&quot; value=&quot;0&quot;/&gt;&lt;property id=&quot;10193&quot; value=&quot;D&quot;/&gt;&lt;property id=&quot;10199&quot; value=&quot;0&quot;/&gt;&lt;object type=&quot;10049&quot; unique_id=&quot;10057&quot;&gt;&lt;property id=&quot;10020&quot; value=&quot;9&quot;/&gt;&lt;property id=&quot;10102&quot; value=&quot;0&quot;/&gt;&lt;property id=&quot;10191&quot; value=&quot;-1&quot;/&gt;&lt;/object&gt;"/>
  <p:tag name="MMPROD_COLLECTIONCONTAINERID" val="10047"/>
  <p:tag name="MMPROD_PARENTID" val="10046"/>
  <p:tag name="MMPROD_ANSWERLETTER" val="D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LASTVALUES" val="&lt;ChangeData&gt;&lt;Text&gt;&lt;![CDATA[D) Light Pollution Reduction, $3,000]]&gt;&lt;/Text&gt;&lt;FontSize&gt;&lt;![CDATA[21]]&gt;&lt;/FontSize&gt;&lt;Left&gt;&lt;![CDATA[107]]&gt;&lt;/Left&gt;&lt;Top&gt;&lt;![CDATA[341.7749]]&gt;&lt;/Top&gt;&lt;/ChangeData&gt;"/>
  <p:tag name="MMPROD_ABSOLUTEPOSITIONID" val="102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14"/>
  <p:tag name="MMPROD_CONTROLTYPE" val="1"/>
  <p:tag name="MMPROD_SCALEOPERATION" val="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LASTVALUES" val="&lt;ChangeData&gt;&lt;Text&gt;&lt;![CDATA[C) Fundamental Refrigerant Management, $24,000]]&gt;&lt;/Text&gt;&lt;FontSize&gt;&lt;![CDATA[21]]&gt;&lt;/FontSize&gt;&lt;Left&gt;&lt;![CDATA[107]]&gt;&lt;/Left&gt;&lt;Top&gt;&lt;![CDATA[270.575]]&gt;&lt;/Top&gt;&lt;/ChangeData&gt;"/>
  <p:tag name="MMPROD_ABSOLUTEPOSITIONID" val="102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PSNARRATION" val="5,508278283,C:\Documents and Settings\All Users\Documents\Aquo_Financial_Data_rev6.ppc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13"/>
  <p:tag name="MMPROD_CONTROLTYPE" val="1"/>
  <p:tag name="MMPROD_SCALEOPERATION" val="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LASTVALUES" val="&lt;ChangeData&gt;&lt;Text&gt;&lt;![CDATA[B) Energy Efficient Roof, $15,000]]&gt;&lt;/Text&gt;&lt;FontSize&gt;&lt;![CDATA[21]]&gt;&lt;/FontSize&gt;&lt;Left&gt;&lt;![CDATA[107]]&gt;&lt;/Left&gt;&lt;Top&gt;&lt;![CDATA[228.175]]&gt;&lt;/Top&gt;&lt;/ChangeData&gt;"/>
  <p:tag name="MMPROD_ABSOLUTEPOSITIONID" val="1022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12"/>
  <p:tag name="MMPROD_CONTROLTYPE" val="1"/>
  <p:tag name="MMPROD_SCALEOPERATION" val="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LASTVALUES" val="&lt;ChangeData&gt;&lt;Text&gt;&lt;![CDATA[A) Storm Water Management, $4,000]]&gt;&lt;/Text&gt;&lt;FontSize&gt;&lt;![CDATA[21]]&gt;&lt;/FontSize&gt;&lt;Left&gt;&lt;![CDATA[107]]&gt;&lt;/Left&gt;&lt;Top&gt;&lt;![CDATA[156.9751]]&gt;&lt;/Top&gt;&lt;/ChangeData&gt;"/>
  <p:tag name="MMPROD_ABSOLUTEPOSITIONID" val="102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11"/>
  <p:tag name="MMPROD_CONTROLTYPE" val="1"/>
  <p:tag name="MMPROD_SCALEOPERATION" val="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7"/>
  <p:tag name="MMPROD_LASTVALUES" val="&lt;ChangeData&gt;&lt;Text&gt;&lt;![CDATA[Clear]]&gt;&lt;/Text&gt;&lt;FontSize&gt;&lt;![CDATA[14]]&gt;&lt;/FontSize&gt;&lt;Left&gt;&lt;![CDATA[592.2]]&gt;&lt;/Left&gt;&lt;Top&gt;&lt;![CDATA[425.3037]]&gt;&lt;/Top&gt;&lt;/ChangeData&gt;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105"/>
  <p:tag name="MMPROD_LASTVALUES" val="&lt;ChangeData&gt;&lt;Text&gt;&lt;![CDATA[Submit]]&gt;&lt;/Text&gt;&lt;FontSize&gt;&lt;![CDATA[14]]&gt;&lt;/FontSize&gt;&lt;Left&gt;&lt;![CDATA[500.4]]&gt;&lt;/Left&gt;&lt;Top&gt;&lt;![CDATA[425.3037]]&gt;&lt;/Top&gt;&lt;/ChangeData&gt;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SCORING" val="10004"/>
  <p:tag name="MMPROD_TYPE" val="10007"/>
  <p:tag name="MMPROD_LASTVALUES" val="&lt;ChangeData&gt;&lt;SlideID&gt;&lt;![CDATA[270]]&gt;&lt;/SlideID&gt;&lt;/ChangeData&gt;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LASTVALUES" val="&lt;ChangeData&gt;&lt;Text&gt;&lt;![CDATA[Quiz]]&gt;&lt;/Text&gt;&lt;FontSize&gt;&lt;![CDATA[28]]&gt;&lt;/FontSize&gt;&lt;Left&gt;&lt;![CDATA[0]]&gt;&lt;/Left&gt;&lt;Top&gt;&lt;![CDATA[0]]&gt;&lt;/Top&gt;&lt;/ChangeData&gt;"/>
  <p:tag name="MMPROD_ABSOLUTEPOSITIONID" val="10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_{SCORE}" val="9001"/>
  <p:tag name="MMPROD_ABSOLUTEPOSITIONID_{MAX-SCORE}" val="9002"/>
  <p:tag name="MMPROD_ABSOLUTEPOSITIONID_{TOTAL-ATTEMPTS}" val="900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PSNARRATION" val="6,508278283,C:\Documents and Settings\All Users\Documents\Aquo_Financial_Data_rev6.ppc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LASTVALUES" val="&lt;ChangeData&gt;&lt;Text&gt;&lt;![CDATA[Question Feedback/Review Information Will Appear Here]]&gt;&lt;/Text&gt;&lt;FontSize&gt;&lt;![CDATA[17]]&gt;&lt;/FontSize&gt;&lt;Left&gt;&lt;![CDATA[0]]&gt;&lt;/Left&gt;&lt;Top&gt;&lt;![CDATA[0]]&gt;&lt;/Top&gt;&lt;/ChangeData&gt;"/>
  <p:tag name="MMPROD_ABSOLUTEPOSITIONID" val="7006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9007"/>
  <p:tag name="MMPROD_LASTVALUES" val="&lt;ChangeData&gt;&lt;Left&gt;&lt;![CDATA[583.2]]&gt;&lt;/Left&gt;&lt;Top&gt;&lt;![CDATA[423.3037]]&gt;&lt;/Top&gt;&lt;/ChangeData&gt;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ABSOLUTEPOSITIONID" val="9009"/>
  <p:tag name="MMPROD_LASTVALUES" val="&lt;ChangeData&gt;&lt;Left&gt;&lt;![CDATA[484.4]]&gt;&lt;/Left&gt;&lt;Top&gt;&lt;![CDATA[423.3037]]&gt;&lt;/Top&gt;&lt;/ChangeData&gt;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PSNARRATION" val="7,508278283,C:\Documents and Settings\All Users\Documents\Aquo_Financial_Data_rev6.ppc"/>
</p:tagLst>
</file>

<file path=ppt/theme/theme1.xml><?xml version="1.0" encoding="utf-8"?>
<a:theme xmlns:a="http://schemas.openxmlformats.org/drawingml/2006/main" name="Aquo_GBI_PPT_template_rev">
  <a:themeElements>
    <a:clrScheme name="Aquo_GBI_PPT_template_re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quo_GBI_PPT_template_rev">
      <a:majorFont>
        <a:latin typeface="Bell Gothic Std Black"/>
        <a:ea typeface=""/>
        <a:cs typeface=""/>
      </a:majorFont>
      <a:minorFont>
        <a:latin typeface="Bell Gothic Std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-12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-128" charset="0"/>
          </a:defRPr>
        </a:defPPr>
      </a:lstStyle>
    </a:lnDef>
  </a:objectDefaults>
  <a:extraClrSchemeLst>
    <a:extraClrScheme>
      <a:clrScheme name="Aquo_GBI_PPT_template_rev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quo_GBI_PPT_template_rev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quo_GBI_PPT_template_rev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quo_GBI_PPT_template_rev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quo_GBI_PPT_template_rev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quo_GBI_PPT_template_rev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quo_GBI_PPT_template_rev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quo_GBI_PPT_template_rev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quo_GBI_PPT_template_rev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quo_GBI_PPT_template_rev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quo_GBI_PPT_template_rev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quo_GBI_PPT_template_rev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AM Projects:ADO2009_Acrobat_9_Demo_Assets:Production:Aquo_Business_Templates_Rev:Aquo_PPT_Templates:Aquo_GBI_PPT_template_rev.pot</Template>
  <TotalTime>557</TotalTime>
  <Words>350</Words>
  <Application>Microsoft PowerPoint</Application>
  <PresentationFormat>On-screen Show (4:3)</PresentationFormat>
  <Paragraphs>122</Paragraphs>
  <Slides>15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Aquo_GBI_PPT_template_rev</vt:lpstr>
      <vt:lpstr>Worksheet</vt:lpstr>
      <vt:lpstr>Microsoft Office Excel 97-2003 Worksheet</vt:lpstr>
      <vt:lpstr>Financial Data Presentation</vt:lpstr>
      <vt:lpstr>Company Overview</vt:lpstr>
      <vt:lpstr>Construction Costs &amp; Sustainable Site Credits</vt:lpstr>
      <vt:lpstr>Sustainable Site Credits</vt:lpstr>
      <vt:lpstr>Annual Operating Costs</vt:lpstr>
      <vt:lpstr>Annual Operating Costs</vt:lpstr>
      <vt:lpstr>Environmental Impact &amp; Footprint</vt:lpstr>
      <vt:lpstr>Financial Advantages of Building Green</vt:lpstr>
      <vt:lpstr>Conclusion</vt:lpstr>
      <vt:lpstr>Using solar power and recycled water will raise annual operating  costs above conventional operating methods.</vt:lpstr>
      <vt:lpstr>What percentage of electric power can be generated for Aquo with solar panels?</vt:lpstr>
      <vt:lpstr>By diverting more than 97% of construction waste from landfills,  Aquo saved over $40,000 on final construction fees.</vt:lpstr>
      <vt:lpstr>Name 2 ways Aquo can use recycled water onsite:</vt:lpstr>
      <vt:lpstr>What kind of site credit did Aquo receive for Installation of an  HFC-free HVAC system?</vt:lpstr>
      <vt:lpstr>Quiz</vt:lpstr>
    </vt:vector>
  </TitlesOfParts>
  <Company>뿿쏀뿿쌠穻ა蒤䏬뿿풨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Press Briefing</dc:title>
  <dc:creator>Volker Dürre</dc:creator>
  <cp:lastModifiedBy>Noreen Morioka</cp:lastModifiedBy>
  <cp:revision>68</cp:revision>
  <cp:lastPrinted>2008-02-08T21:53:50Z</cp:lastPrinted>
  <dcterms:created xsi:type="dcterms:W3CDTF">2008-01-11T20:00:02Z</dcterms:created>
  <dcterms:modified xsi:type="dcterms:W3CDTF">2008-02-12T17:17:34Z</dcterms:modified>
</cp:coreProperties>
</file>