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</p:sldIdLst>
  <p:sldSz cx="12192000" cy="6858000"/>
  <p:notesSz cx="7099300" cy="10234613"/>
  <p:embeddedFontLst>
    <p:embeddedFont>
      <p:font typeface="Comic Sans MS" panose="030F0702030302020204" pitchFamily="66" charset="0"/>
      <p:regular r:id="rId12"/>
      <p:bold r:id="rId13"/>
      <p:italic r:id="rId14"/>
      <p:boldItalic r:id="rId15"/>
    </p:embeddedFont>
    <p:embeddedFont>
      <p:font typeface="Segoe UI" panose="020B0502040204020203" pitchFamily="34" charset="0"/>
      <p:regular r:id="rId16"/>
      <p:bold r:id="rId17"/>
      <p:italic r:id="rId18"/>
      <p:boldItalic r:id="rId19"/>
    </p:embeddedFont>
    <p:embeddedFont>
      <p:font typeface="Tahoma" panose="020B0604030504040204" pitchFamily="34" charset="0"/>
      <p:regular r:id="rId20"/>
      <p:bold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53A2B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14" y="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71712158808933"/>
          <c:y val="7.3459715639810422E-2"/>
          <c:w val="0.68858560794044665"/>
          <c:h val="0.772511848341232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10334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#,##0</c:formatCode>
                <c:ptCount val="4"/>
                <c:pt idx="0">
                  <c:v>70087</c:v>
                </c:pt>
                <c:pt idx="1">
                  <c:v>88098</c:v>
                </c:pt>
                <c:pt idx="2">
                  <c:v>92456</c:v>
                </c:pt>
                <c:pt idx="3">
                  <c:v>97765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3B-4BB5-AA57-143962FD2D3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 w="10334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#,##0</c:formatCode>
                <c:ptCount val="4"/>
                <c:pt idx="0">
                  <c:v>77887</c:v>
                </c:pt>
                <c:pt idx="1">
                  <c:v>69888</c:v>
                </c:pt>
                <c:pt idx="2">
                  <c:v>66775</c:v>
                </c:pt>
                <c:pt idx="3">
                  <c:v>78996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3B-4BB5-AA57-143962FD2D3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hlink"/>
            </a:solidFill>
            <a:ln w="10334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#,##0</c:formatCode>
                <c:ptCount val="4"/>
                <c:pt idx="0">
                  <c:v>74883</c:v>
                </c:pt>
                <c:pt idx="1">
                  <c:v>76450</c:v>
                </c:pt>
                <c:pt idx="2">
                  <c:v>75854</c:v>
                </c:pt>
                <c:pt idx="3">
                  <c:v>82770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3B-4BB5-AA57-143962FD2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496368"/>
        <c:axId val="1"/>
      </c:barChart>
      <c:catAx>
        <c:axId val="210496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8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6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2583">
              <a:solidFill>
                <a:schemeClr val="tx1"/>
              </a:solidFill>
              <a:prstDash val="solid"/>
            </a:ln>
          </c:spPr>
        </c:majorGridlines>
        <c:numFmt formatCode="#,##0" sourceLinked="1"/>
        <c:majorTickMark val="out"/>
        <c:minorTickMark val="none"/>
        <c:tickLblPos val="nextTo"/>
        <c:spPr>
          <a:ln w="258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6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210496368"/>
        <c:crosses val="autoZero"/>
        <c:crossBetween val="between"/>
      </c:valAx>
      <c:spPr>
        <a:noFill/>
        <a:ln w="10334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3870967741935487"/>
          <c:y val="0.33886255924170616"/>
          <c:w val="0.15632754342431762"/>
          <c:h val="0.23696682464454977"/>
        </c:manualLayout>
      </c:layout>
      <c:overlay val="0"/>
      <c:spPr>
        <a:noFill/>
        <a:ln w="2583">
          <a:solidFill>
            <a:schemeClr val="tx1"/>
          </a:solidFill>
          <a:prstDash val="solid"/>
        </a:ln>
      </c:spPr>
      <c:txPr>
        <a:bodyPr/>
        <a:lstStyle/>
        <a:p>
          <a:pPr>
            <a:defRPr sz="1347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6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F793753-655D-4CD6-85A4-1E4155FEB31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633" tIns="0" rIns="20633" bIns="0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100" i="1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97545A1-56D0-49AE-AF9A-6B7B27ACBD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633" tIns="0" rIns="20633" bIns="0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100" i="1">
                <a:latin typeface="Times New Roman" panose="02020603050405020304" pitchFamily="18" charset="0"/>
              </a:defRPr>
            </a:lvl1pPr>
          </a:lstStyle>
          <a:p>
            <a:fld id="{BD56EEBC-D4A1-4B05-A36A-7FC029D8605D}" type="datetime1">
              <a:rPr lang="en-US" altLang="en-US"/>
              <a:pPr/>
              <a:t>8/11/2019</a:t>
            </a:fld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5A4A160-AE41-40C0-A990-F786947BE65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633" tIns="0" rIns="20633" bIns="0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100" i="1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23212B4-A72A-4400-966B-183DD62F04C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633" tIns="0" rIns="20633" bIns="0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100" i="1">
                <a:latin typeface="Times New Roman" panose="02020603050405020304" pitchFamily="18" charset="0"/>
              </a:defRPr>
            </a:lvl1pPr>
          </a:lstStyle>
          <a:p>
            <a:fld id="{08697FDA-CFAD-4688-BDC8-4803488810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>
            <a:extLst>
              <a:ext uri="{FF2B5EF4-FFF2-40B4-BE49-F238E27FC236}">
                <a16:creationId xmlns:a16="http://schemas.microsoft.com/office/drawing/2014/main" id="{C8CC16C5-2D10-4C22-8C5C-F636D613831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9A931E0D-8AC3-4254-91DD-FD7FABCBAAF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300">
                <a:latin typeface="Times New Roman" panose="02020603050405020304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767C7EF0-60C0-4304-B538-A18AE468E36F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41288" y="768350"/>
            <a:ext cx="68183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>
            <a:extLst>
              <a:ext uri="{FF2B5EF4-FFF2-40B4-BE49-F238E27FC236}">
                <a16:creationId xmlns:a16="http://schemas.microsoft.com/office/drawing/2014/main" id="{2E9D0944-F26D-42A4-BC39-19475B82BC5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7" name="Rectangle 9">
            <a:extLst>
              <a:ext uri="{FF2B5EF4-FFF2-40B4-BE49-F238E27FC236}">
                <a16:creationId xmlns:a16="http://schemas.microsoft.com/office/drawing/2014/main" id="{9902561C-6A86-4ADF-8B6C-75A71EAE0B1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300">
                <a:latin typeface="Times New Roman" panose="02020603050405020304" pitchFamily="18" charset="0"/>
              </a:defRPr>
            </a:lvl1pPr>
          </a:lstStyle>
          <a:p>
            <a:fld id="{3BE63853-4CD7-4895-978B-3D3A5E3C667A}" type="datetime1">
              <a:rPr lang="en-US" altLang="en-US"/>
              <a:pPr/>
              <a:t>8/11/2019</a:t>
            </a:fld>
            <a:endParaRPr lang="en-US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7C047A32-483F-49B2-AC15-50896D9928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300">
                <a:latin typeface="Times New Roman" panose="02020603050405020304" pitchFamily="18" charset="0"/>
              </a:defRPr>
            </a:lvl1pPr>
          </a:lstStyle>
          <a:p>
            <a:fld id="{225AB10A-ABD2-4EBC-8162-6D6840F183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0471E79-6C13-4593-9673-BF62900537D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B580004-354E-4BA9-A92D-6435FC88FA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039" tIns="49520" rIns="99039" bIns="49520"/>
          <a:lstStyle/>
          <a:p>
            <a:r>
              <a:rPr lang="en-US" alt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BAAE0842-FFED-4C98-86C6-318E84CF086B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4775201" y="685800"/>
            <a:ext cx="7414684" cy="3352800"/>
          </a:xfrm>
        </p:spPr>
        <p:txBody>
          <a:bodyPr vert="horz"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E87AC5C4-662F-4B1F-9BB7-DBFC5A8235D4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908801" y="4038600"/>
            <a:ext cx="5281084" cy="1752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E761ED51-0BD4-4803-BFA1-09997D1A1CD7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4C2C1F0F-A1DE-4B24-BDBF-F18F8D6FC25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FBC197A5-9FE7-4F6B-B666-4381E772B8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E55EFB10-8BC6-4888-9CC4-7261951E65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F9954-134D-4F94-BC78-C01BF126C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0E13B0-4ADF-4D04-A712-892406586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E92AB-B813-4645-AF43-1BE55810B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EBCF1-DA40-4BF3-A004-C0A87CD0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BF19C-30DE-42BF-8198-E76B088C9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F98A8-D33E-4B5F-B378-EA3CC08412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483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8BD4A1-FE20-479B-9ED6-72994D7D7A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601200" y="381000"/>
            <a:ext cx="2590800" cy="6172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2AE2EC-F8C1-46D0-9EA7-1E29CC208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828800" y="381000"/>
            <a:ext cx="7569200" cy="6172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830BC-DCB6-4E81-A2A6-FB1893470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67839-AD4C-449A-9A02-1437EBF09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8FA86-CB0E-4738-B8EE-5CEF2F57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4C586-EF73-455D-AD1C-1970BE7D83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707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C5468-98C2-4478-81C5-942E07FE6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6400" y="381000"/>
            <a:ext cx="1625600" cy="6172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FFE7C3CD-A518-42E1-B94B-F9AC4EB04821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1828800" y="1524000"/>
            <a:ext cx="8432800" cy="45720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B60FD-615E-470E-BA8A-14528CC73C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28800" y="6248400"/>
            <a:ext cx="2235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40725-A4AE-4CA7-8C98-1EE5F7880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0" y="6248400"/>
            <a:ext cx="4572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F503-86FB-4EF4-B218-EB517FC3D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0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166380E4-663E-40AE-96B1-AFF19EDA4E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936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F0D4F-2F55-452C-A775-34A44020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52571-E850-42FF-869F-15EEDA8D9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2204864"/>
            <a:ext cx="8432800" cy="3891136"/>
          </a:xfrm>
        </p:spPr>
        <p:txBody>
          <a:bodyPr/>
          <a:lstStyle>
            <a:lvl1pPr marL="536575" indent="-536575">
              <a:buClr>
                <a:srgbClr val="FFFFFF"/>
              </a:buClr>
              <a:buSzPct val="107000"/>
              <a:buFont typeface="Segoe UI" panose="020B0502040204020203" pitchFamily="34" charset="0"/>
              <a:buChar char="▲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1074738" indent="-617538">
              <a:buClr>
                <a:srgbClr val="FFFFFF"/>
              </a:buClr>
              <a:buSzPct val="107000"/>
              <a:buFont typeface="Segoe UI" panose="020B0502040204020203" pitchFamily="34" charset="0"/>
              <a:buChar char="▲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527175" indent="-612775">
              <a:buClr>
                <a:srgbClr val="FFFFFF"/>
              </a:buClr>
              <a:buSzPct val="107000"/>
              <a:buFont typeface="Segoe UI" panose="020B0502040204020203" pitchFamily="34" charset="0"/>
              <a:buChar char="▲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970088" indent="-407988">
              <a:buClr>
                <a:srgbClr val="FFFFFF"/>
              </a:buClr>
              <a:buSzPct val="107000"/>
              <a:buFont typeface="Segoe UI" panose="020B0502040204020203" pitchFamily="34" charset="0"/>
              <a:buChar char="▲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85950" indent="-312738">
              <a:buClr>
                <a:srgbClr val="FFFFFF"/>
              </a:buClr>
              <a:buSzPct val="107000"/>
              <a:buFont typeface="Segoe UI" panose="020B0502040204020203" pitchFamily="34" charset="0"/>
              <a:buChar char="▲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6860E-48DC-409E-BADB-652750E90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052C5-9295-4F61-8B13-F668496CA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3054B-97DB-4D1B-8A5C-44E6ED217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14A2A-2BEA-42A4-AE40-9393328BA2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023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DE6A5-E972-4BEC-891F-4F75A261E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70E64F-5C93-4844-9222-630290C16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E75B3-371E-4CCE-A046-B9173214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B52FA-554E-4386-A3F8-8759CA42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89CC70-2C01-4258-8ECE-51D1B7B34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E2A1-0FDF-4132-8E38-348B9F5758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900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29403-B0BC-4279-8900-283435FD1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8BD4C-1A1D-414E-83BC-739C1C46C5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28800" y="1524000"/>
            <a:ext cx="4114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ACC86D-4E12-42BF-88E8-D3C199A3B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6800" y="1524000"/>
            <a:ext cx="4114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0619F0-590A-4A14-9256-EC23D69B7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9B6FD-6075-48B5-A0FF-8272106F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16A47-C982-4274-9EBA-2DB69C63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BEBEC-27B8-4E37-82FF-D51959779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897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BB6F4-DA43-45B4-A166-7C051ABB3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0F216-D8A4-435B-B8AC-328799240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C1B0F-C357-478B-A62A-DE1D9AEFA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C0815-663F-416A-B5F6-E5E5D0228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D0B4D8-92BB-418A-A12E-199895AB4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1318E4-1965-4719-A7E5-52AC544ED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934A90-C117-4F69-853C-584C2E19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814187-6C28-4C97-9FAA-031ECCE78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49C49-4ECF-45AD-83D2-77B56C49A0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92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43A58-451C-40CC-B147-5242EBE46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26BCA6-3BEA-4F3C-966F-153FF3E77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99DC7E-D92F-43AB-9AAA-B33F913D7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862B5-424E-4C55-A751-FB00DA7A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563CB-15C4-4113-BA65-88C42785E9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83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8FA07-1781-40B5-BF32-35D896609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448C47-AFDD-4C2F-8AE0-06DB8F4D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71F1E9-3E8D-475E-8B20-C12EDD738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98F7D-6AD9-433B-93AC-303F7BED11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47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BEA1F-1E83-467D-AD7E-0DB5D99FC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CAD14A-F39C-4AAD-8FCF-0E47AD1A2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8358F6-B1CF-4A3D-9E03-961974359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E7DD75-40A8-4D78-92EC-E0EC8CC0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3EA5A-F526-4132-91A5-A41B7219D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B9812-0875-416C-98AA-0EAB08E6F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883F1-C004-4DA3-9A56-8F68268D56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893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4F2C9-B404-4F8C-BE30-194EC132E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B5E05A-1DB8-48F8-89BD-51841C598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67AC9-B872-4776-B036-4D4D02099E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C16-492C-4086-A4CD-2CF7FF11E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C057D-711B-4226-A136-19605A3C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4AF187-915E-4863-8C54-00860FA32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519FE-5B7F-4180-8B3A-6E1291ECC3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83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oleObject" Target="../embeddings/oleObject2.bin"/><Relationship Id="rId26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5.bin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jpeg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Relationship Id="rId22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F369AE6E-8B89-40FC-88B1-5F30172665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566400" y="381000"/>
            <a:ext cx="16256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E37FAB24-BEFC-4F84-976D-F967B0337B1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28800" y="6248400"/>
            <a:ext cx="223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1F82B025-C064-41D9-B18F-875CAF152A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0" y="62484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C5DCAD4E-B75A-4B19-B776-C740434C2AC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520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fld id="{8EE53FF6-9112-4B5E-89CB-DB496977C1E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7895" name="Rectangle 7">
            <a:extLst>
              <a:ext uri="{FF2B5EF4-FFF2-40B4-BE49-F238E27FC236}">
                <a16:creationId xmlns:a16="http://schemas.microsoft.com/office/drawing/2014/main" id="{E345B597-9ADA-4DAB-B649-CC6F838F64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524000"/>
            <a:ext cx="8432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graphicFrame>
        <p:nvGraphicFramePr>
          <p:cNvPr id="37896" name="Object 8">
            <a:extLst>
              <a:ext uri="{FF2B5EF4-FFF2-40B4-BE49-F238E27FC236}">
                <a16:creationId xmlns:a16="http://schemas.microsoft.com/office/drawing/2014/main" id="{EFE72640-5CE7-4B75-9B62-F5847C2AC5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76200"/>
          <a:ext cx="1727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3" name="Clip" r:id="rId16" imgW="1361905" imgH="2057143" progId="MS_ClipArt_Gallery.5">
                  <p:embed/>
                </p:oleObj>
              </mc:Choice>
              <mc:Fallback>
                <p:oleObj name="Clip" r:id="rId16" imgW="1361905" imgH="2057143" progId="MS_ClipArt_Gallery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76200"/>
                        <a:ext cx="17272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8" name="Object 10">
            <a:extLst>
              <a:ext uri="{FF2B5EF4-FFF2-40B4-BE49-F238E27FC236}">
                <a16:creationId xmlns:a16="http://schemas.microsoft.com/office/drawing/2014/main" id="{BE49F06A-4040-49FF-BCCA-FD3AE8EE03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524000"/>
          <a:ext cx="1727200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4" name="Clip" r:id="rId18" imgW="2828571" imgH="4285714" progId="MS_ClipArt_Gallery.5">
                  <p:embed/>
                </p:oleObj>
              </mc:Choice>
              <mc:Fallback>
                <p:oleObj name="Clip" r:id="rId18" imgW="2828571" imgH="4285714" progId="MS_ClipArt_Gallery.5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0"/>
                        <a:ext cx="1727200" cy="190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0" name="Object 12">
            <a:extLst>
              <a:ext uri="{FF2B5EF4-FFF2-40B4-BE49-F238E27FC236}">
                <a16:creationId xmlns:a16="http://schemas.microsoft.com/office/drawing/2014/main" id="{B1E24ACB-3DE7-40B2-A7BE-D5322432A6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3048000"/>
          <a:ext cx="172720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5" name="Clip" r:id="rId20" imgW="2838095" imgH="4285714" progId="MS_ClipArt_Gallery.5">
                  <p:embed/>
                </p:oleObj>
              </mc:Choice>
              <mc:Fallback>
                <p:oleObj name="Clip" r:id="rId20" imgW="2838095" imgH="4285714" progId="MS_ClipArt_Gallery.5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8000"/>
                        <a:ext cx="1727200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1" name="Object 13">
            <a:extLst>
              <a:ext uri="{FF2B5EF4-FFF2-40B4-BE49-F238E27FC236}">
                <a16:creationId xmlns:a16="http://schemas.microsoft.com/office/drawing/2014/main" id="{F76E3438-1470-4434-A2D9-C6309493A5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4724400"/>
          <a:ext cx="1727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6" name="Clip" r:id="rId22" imgW="4285714" imgH="2828571" progId="MS_ClipArt_Gallery.5">
                  <p:embed/>
                </p:oleObj>
              </mc:Choice>
              <mc:Fallback>
                <p:oleObj name="Clip" r:id="rId22" imgW="4285714" imgH="2828571" progId="MS_ClipArt_Gallery.5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24400"/>
                        <a:ext cx="17272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2" name="Object 14">
            <a:extLst>
              <a:ext uri="{FF2B5EF4-FFF2-40B4-BE49-F238E27FC236}">
                <a16:creationId xmlns:a16="http://schemas.microsoft.com/office/drawing/2014/main" id="{F2FD26E7-47EE-4C68-A5E6-A06DEF4A48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5840414"/>
          <a:ext cx="1727200" cy="101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7" name="Clip" r:id="rId24" imgW="4285714" imgH="2828571" progId="MS_ClipArt_Gallery.5">
                  <p:embed/>
                </p:oleObj>
              </mc:Choice>
              <mc:Fallback>
                <p:oleObj name="Clip" r:id="rId24" imgW="4285714" imgH="2828571" progId="MS_ClipArt_Gallery.5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840414"/>
                        <a:ext cx="1727200" cy="1017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rgbClr val="C53A2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Blip>
          <a:blip r:embed="rId26"/>
        </a:buBlip>
        <a:defRPr sz="3200" kern="1200">
          <a:solidFill>
            <a:schemeClr val="bg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sz="2800" kern="1200">
          <a:solidFill>
            <a:schemeClr val="bg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bg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68AD4D1-DCDF-4B07-B3D9-A34EC92D8ED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altLang="en-US" sz="2400" dirty="0">
                <a:solidFill>
                  <a:schemeClr val="bg1"/>
                </a:solidFill>
              </a:rPr>
              <a:t>Making a Business of</a:t>
            </a:r>
            <a:br>
              <a:rPr lang="en-US" altLang="en-US" sz="2400" dirty="0">
                <a:solidFill>
                  <a:schemeClr val="bg1"/>
                </a:solidFill>
              </a:rPr>
            </a:br>
            <a:r>
              <a:rPr lang="en-US" altLang="en-US" sz="2400" dirty="0">
                <a:solidFill>
                  <a:schemeClr val="bg1"/>
                </a:solidFill>
              </a:rPr>
              <a:t> </a:t>
            </a:r>
            <a:r>
              <a:rPr lang="en-US" altLang="en-US" sz="6000" dirty="0">
                <a:solidFill>
                  <a:schemeClr val="bg1"/>
                </a:solidFill>
              </a:rPr>
              <a:t>Recreation</a:t>
            </a:r>
            <a:endParaRPr lang="en-US" altLang="en-US" sz="4000" dirty="0">
              <a:solidFill>
                <a:schemeClr val="bg1"/>
              </a:solidFill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CCB1712B-71F1-46C6-8D38-2809607BE2B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015881" y="4412704"/>
            <a:ext cx="5103813" cy="1752600"/>
          </a:xfrm>
          <a:noFill/>
          <a:ln/>
        </p:spPr>
        <p:txBody>
          <a:bodyPr anchor="t"/>
          <a:lstStyle/>
          <a:p>
            <a:pPr algn="l"/>
            <a:r>
              <a:rPr lang="en-US" altLang="en-US" sz="6600" b="1" i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DownUnder</a:t>
            </a:r>
            <a:br>
              <a:rPr lang="en-US" altLang="en-US" sz="66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6C8A6D-22A1-4C0F-A295-7AB04FA3E3A5}"/>
              </a:ext>
            </a:extLst>
          </p:cNvPr>
          <p:cNvSpPr/>
          <p:nvPr/>
        </p:nvSpPr>
        <p:spPr>
          <a:xfrm>
            <a:off x="7861527" y="3951039"/>
            <a:ext cx="20521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chemeClr val="bg1"/>
                </a:solidFill>
                <a:latin typeface="Comic Sans MS" panose="030F0702030302020204" pitchFamily="66" charset="0"/>
              </a:rPr>
              <a:t>Sportswear</a:t>
            </a:r>
            <a:r>
              <a:rPr lang="en-US" altLang="en-US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>
            <a:extLst>
              <a:ext uri="{FF2B5EF4-FFF2-40B4-BE49-F238E27FC236}">
                <a16:creationId xmlns:a16="http://schemas.microsoft.com/office/drawing/2014/main" id="{C891F32C-7A12-475E-B075-95F205B9E6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Partnerships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B165D252-9CE1-44A6-8D05-50E1754AC0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Products, value,  quality, and service</a:t>
            </a:r>
          </a:p>
          <a:p>
            <a:r>
              <a:rPr lang="en-US" altLang="en-US" dirty="0"/>
              <a:t>Success is our objective</a:t>
            </a:r>
          </a:p>
          <a:p>
            <a:r>
              <a:rPr lang="en-US" altLang="en-US" dirty="0"/>
              <a:t>Satisfaction is our mission</a:t>
            </a:r>
          </a:p>
          <a:p>
            <a:r>
              <a:rPr lang="en-US" altLang="en-US" dirty="0"/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>
            <a:extLst>
              <a:ext uri="{FF2B5EF4-FFF2-40B4-BE49-F238E27FC236}">
                <a16:creationId xmlns:a16="http://schemas.microsoft.com/office/drawing/2014/main" id="{12108B44-DA82-4BF1-A1D1-227946D93A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Meeting the Needs</a:t>
            </a:r>
          </a:p>
        </p:txBody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FCDDCCF0-CFB5-4FC8-BB50-3BE3365270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Retail partners program </a:t>
            </a:r>
            <a:br>
              <a:rPr lang="en-US" altLang="en-US"/>
            </a:br>
            <a:r>
              <a:rPr lang="en-US" altLang="en-US"/>
              <a:t>targets our large customers. </a:t>
            </a:r>
            <a:br>
              <a:rPr lang="en-US" altLang="en-US"/>
            </a:br>
            <a:br>
              <a:rPr lang="en-US" altLang="en-US"/>
            </a:br>
            <a:r>
              <a:rPr lang="en-US" altLang="en-US"/>
              <a:t>They become part of the DownUnder Sportswear network, which creates a link between DownUnder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>
            <a:extLst>
              <a:ext uri="{FF2B5EF4-FFF2-40B4-BE49-F238E27FC236}">
                <a16:creationId xmlns:a16="http://schemas.microsoft.com/office/drawing/2014/main" id="{B4468713-2C27-404F-AB1F-0C71702B23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Growing Sales</a:t>
            </a:r>
          </a:p>
        </p:txBody>
      </p:sp>
      <p:graphicFrame>
        <p:nvGraphicFramePr>
          <p:cNvPr id="2" name="Object 6">
            <a:extLst>
              <a:ext uri="{FF2B5EF4-FFF2-40B4-BE49-F238E27FC236}">
                <a16:creationId xmlns:a16="http://schemas.microsoft.com/office/drawing/2014/main" id="{6A70FE06-F293-41A7-B703-A69BC22CBD27}"/>
              </a:ext>
            </a:extLst>
          </p:cNvPr>
          <p:cNvGraphicFramePr>
            <a:graphicFrameLocks noGrp="1" noChangeAspect="1"/>
          </p:cNvGraphicFramePr>
          <p:nvPr>
            <p:ph type="chart" idx="1"/>
          </p:nvPr>
        </p:nvGraphicFramePr>
        <p:xfrm>
          <a:off x="2946400" y="1574800"/>
          <a:ext cx="6223000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9" name="Rectangle 3">
            <a:extLst>
              <a:ext uri="{FF2B5EF4-FFF2-40B4-BE49-F238E27FC236}">
                <a16:creationId xmlns:a16="http://schemas.microsoft.com/office/drawing/2014/main" id="{78C8D120-E33E-42A7-8F24-CB1C7572B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1981200"/>
            <a:ext cx="381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>
            <a:extLst>
              <a:ext uri="{FF2B5EF4-FFF2-40B4-BE49-F238E27FC236}">
                <a16:creationId xmlns:a16="http://schemas.microsoft.com/office/drawing/2014/main" id="{76CD55D8-DACF-44E1-9C55-07009667BB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Customer Requirements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19ADF6AF-9AC7-45E9-9690-221B3F148A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Fast delivery</a:t>
            </a:r>
          </a:p>
          <a:p>
            <a:r>
              <a:rPr lang="en-US" altLang="en-US"/>
              <a:t>Top manufacturers</a:t>
            </a:r>
          </a:p>
          <a:p>
            <a:r>
              <a:rPr lang="en-US" altLang="en-US"/>
              <a:t>Competitive prices</a:t>
            </a:r>
          </a:p>
          <a:p>
            <a:r>
              <a:rPr lang="en-US" altLang="en-US"/>
              <a:t>After sales support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>
            <a:extLst>
              <a:ext uri="{FF2B5EF4-FFF2-40B4-BE49-F238E27FC236}">
                <a16:creationId xmlns:a16="http://schemas.microsoft.com/office/drawing/2014/main" id="{38488F01-D49A-42E5-AA65-BE8281FF84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Our Strengths</a:t>
            </a:r>
          </a:p>
        </p:txBody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id="{1CB22226-CAE6-4C53-A5B7-CAA950084D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Fast delivery</a:t>
            </a:r>
          </a:p>
          <a:p>
            <a:r>
              <a:rPr lang="en-US" altLang="en-US"/>
              <a:t>Top manufacturers</a:t>
            </a:r>
          </a:p>
          <a:p>
            <a:r>
              <a:rPr lang="en-US" altLang="en-US"/>
              <a:t>Competitive prices</a:t>
            </a:r>
          </a:p>
          <a:p>
            <a:r>
              <a:rPr lang="en-US" altLang="en-US"/>
              <a:t>After sales support</a:t>
            </a:r>
          </a:p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>
            <a:extLst>
              <a:ext uri="{FF2B5EF4-FFF2-40B4-BE49-F238E27FC236}">
                <a16:creationId xmlns:a16="http://schemas.microsoft.com/office/drawing/2014/main" id="{04599CEF-BC60-494B-802B-6F56025706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Key Benefits</a:t>
            </a:r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70FCAE76-B791-4B1F-8C53-C04C2256E74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Prompt service</a:t>
            </a:r>
          </a:p>
          <a:p>
            <a:r>
              <a:rPr lang="en-US" altLang="en-US"/>
              <a:t>Wide selection of products</a:t>
            </a:r>
          </a:p>
          <a:p>
            <a:r>
              <a:rPr lang="en-US" altLang="en-US"/>
              <a:t>Support after sale</a:t>
            </a:r>
          </a:p>
          <a:p>
            <a:endParaRPr lang="en-US" altLang="en-US"/>
          </a:p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028">
            <a:extLst>
              <a:ext uri="{FF2B5EF4-FFF2-40B4-BE49-F238E27FC236}">
                <a16:creationId xmlns:a16="http://schemas.microsoft.com/office/drawing/2014/main" id="{725C65B6-B72B-48D6-BC52-97714C0062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Next Steps</a:t>
            </a:r>
          </a:p>
        </p:txBody>
      </p:sp>
      <p:sp>
        <p:nvSpPr>
          <p:cNvPr id="13317" name="Rectangle 1029">
            <a:extLst>
              <a:ext uri="{FF2B5EF4-FFF2-40B4-BE49-F238E27FC236}">
                <a16:creationId xmlns:a16="http://schemas.microsoft.com/office/drawing/2014/main" id="{21FC3FB2-E56D-4656-AF72-6FDA7944EB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Advertising</a:t>
            </a:r>
          </a:p>
          <a:p>
            <a:pPr lvl="1"/>
            <a:r>
              <a:rPr lang="en-US" altLang="en-US"/>
              <a:t>Circulars, newspapers, television, and radio</a:t>
            </a:r>
          </a:p>
          <a:p>
            <a:r>
              <a:rPr lang="en-US" altLang="en-US"/>
              <a:t>Promotions</a:t>
            </a:r>
          </a:p>
          <a:p>
            <a:pPr lvl="1"/>
            <a:r>
              <a:rPr lang="en-US" altLang="en-US"/>
              <a:t>Special offers and discounts</a:t>
            </a:r>
          </a:p>
          <a:p>
            <a:r>
              <a:rPr lang="en-US" altLang="en-US"/>
              <a:t>After sales</a:t>
            </a:r>
          </a:p>
          <a:p>
            <a:pPr lvl="1"/>
            <a:r>
              <a:rPr lang="en-US" altLang="en-US"/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 build="p"/>
    </p:bldLst>
  </p:timing>
</p:sld>
</file>

<file path=ppt/theme/theme1.xml><?xml version="1.0" encoding="utf-8"?>
<a:theme xmlns:a="http://schemas.openxmlformats.org/drawingml/2006/main" name="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Strateg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</a:defRPr>
        </a:defPPr>
      </a:lstStyle>
    </a:lnDef>
  </a:objectDefaults>
  <a:extraClrSchemeLst>
    <a:extraClrScheme>
      <a:clrScheme name="Strategic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Designs\Strategic.pot</Template>
  <TotalTime>1122</TotalTime>
  <Words>96</Words>
  <Application>Microsoft Office PowerPoint</Application>
  <PresentationFormat>Widescreen</PresentationFormat>
  <Paragraphs>33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Times New Roman</vt:lpstr>
      <vt:lpstr>Segoe UI</vt:lpstr>
      <vt:lpstr>Wingdings</vt:lpstr>
      <vt:lpstr>Comic Sans MS</vt:lpstr>
      <vt:lpstr>Tahoma</vt:lpstr>
      <vt:lpstr>Arial</vt:lpstr>
      <vt:lpstr>Strategic</vt:lpstr>
      <vt:lpstr>Microsoft Clip Gallery</vt:lpstr>
      <vt:lpstr>Making a Business of  Recreation</vt:lpstr>
      <vt:lpstr>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Yolande Eriksen</dc:creator>
  <cp:lastModifiedBy>Yolande Eriksen</cp:lastModifiedBy>
  <cp:revision>95</cp:revision>
  <cp:lastPrinted>2000-10-30T09:21:38Z</cp:lastPrinted>
  <dcterms:created xsi:type="dcterms:W3CDTF">1995-06-02T22:06:36Z</dcterms:created>
  <dcterms:modified xsi:type="dcterms:W3CDTF">2019-08-11T04:45:47Z</dcterms:modified>
</cp:coreProperties>
</file>